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27" r:id="rId2"/>
    <p:sldId id="424" r:id="rId3"/>
    <p:sldId id="425" r:id="rId4"/>
    <p:sldId id="426" r:id="rId5"/>
    <p:sldId id="418" r:id="rId6"/>
    <p:sldId id="422" r:id="rId7"/>
    <p:sldId id="413" r:id="rId8"/>
    <p:sldId id="405" r:id="rId9"/>
    <p:sldId id="414" r:id="rId10"/>
    <p:sldId id="416" r:id="rId11"/>
    <p:sldId id="415" r:id="rId12"/>
    <p:sldId id="428" r:id="rId13"/>
    <p:sldId id="429" r:id="rId14"/>
    <p:sldId id="430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19" r:id="rId24"/>
    <p:sldId id="423" r:id="rId25"/>
    <p:sldId id="420" r:id="rId26"/>
    <p:sldId id="421" r:id="rId27"/>
  </p:sldIdLst>
  <p:sldSz cx="9906000" cy="6858000" type="A4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81">
          <p15:clr>
            <a:srgbClr val="A4A3A4"/>
          </p15:clr>
        </p15:guide>
        <p15:guide id="2" orient="horz" pos="1842">
          <p15:clr>
            <a:srgbClr val="A4A3A4"/>
          </p15:clr>
        </p15:guide>
        <p15:guide id="3" orient="horz" pos="2840" userDrawn="1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349" userDrawn="1">
          <p15:clr>
            <a:srgbClr val="A4A3A4"/>
          </p15:clr>
        </p15:guide>
        <p15:guide id="6" pos="5978">
          <p15:clr>
            <a:srgbClr val="A4A3A4"/>
          </p15:clr>
        </p15:guide>
        <p15:guide id="7" pos="4390">
          <p15:clr>
            <a:srgbClr val="A4A3A4"/>
          </p15:clr>
        </p15:guide>
        <p15:guide id="8" pos="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800000"/>
    <a:srgbClr val="FF9900"/>
    <a:srgbClr val="002E8A"/>
    <a:srgbClr val="000066"/>
    <a:srgbClr val="E3C9E3"/>
    <a:srgbClr val="00FFFF"/>
    <a:srgbClr val="FFFF99"/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9929" autoAdjust="0"/>
  </p:normalViewPr>
  <p:slideViewPr>
    <p:cSldViewPr showGuides="1">
      <p:cViewPr>
        <p:scale>
          <a:sx n="110" d="100"/>
          <a:sy n="110" d="100"/>
        </p:scale>
        <p:origin x="-690" y="-72"/>
      </p:cViewPr>
      <p:guideLst>
        <p:guide orient="horz" pos="981"/>
        <p:guide orient="horz" pos="1842"/>
        <p:guide orient="horz" pos="2840"/>
        <p:guide orient="horz" pos="572"/>
        <p:guide pos="2349"/>
        <p:guide pos="5978"/>
        <p:guide pos="4390"/>
        <p:guide pos="1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marco.sparro\AppData\Local\Microsoft\Windows\Temporary%20Internet%20Files\Content.Outlook\4PJNTPI2\indici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995029761486276"/>
          <c:y val="2.8167364566938843E-2"/>
          <c:w val="0.84526025296708285"/>
          <c:h val="0.81235819976887336"/>
        </c:manualLayout>
      </c:layout>
      <c:scatterChart>
        <c:scatterStyle val="lineMarker"/>
        <c:varyColors val="0"/>
        <c:ser>
          <c:idx val="0"/>
          <c:order val="0"/>
          <c:tx>
            <c:strRef>
              <c:f>Grafico!$H$3</c:f>
              <c:strCache>
                <c:ptCount val="1"/>
                <c:pt idx="0">
                  <c:v>Furniture (2)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Grafico!$H$4:$H$16</c:f>
              <c:numCache>
                <c:formatCode>General</c:formatCode>
                <c:ptCount val="13"/>
                <c:pt idx="0">
                  <c:v>0.44444444444444442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Grafico!$I$3</c:f>
              <c:strCache>
                <c:ptCount val="1"/>
                <c:pt idx="0">
                  <c:v>Vehicles (3)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Grafico!$I$4:$I$16</c:f>
              <c:numCache>
                <c:formatCode>General</c:formatCode>
                <c:ptCount val="13"/>
                <c:pt idx="1">
                  <c:v>0.42857142857142855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Grafico!$J$3</c:f>
              <c:strCache>
                <c:ptCount val="1"/>
                <c:pt idx="0">
                  <c:v>Lunch coupons (2)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Grafico!$J$4:$J$16</c:f>
              <c:numCache>
                <c:formatCode>General</c:formatCode>
                <c:ptCount val="13"/>
                <c:pt idx="2">
                  <c:v>0.33333333333333331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Grafico!$K$3</c:f>
              <c:strCache>
                <c:ptCount val="1"/>
                <c:pt idx="0">
                  <c:v>Fuel (3)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Grafico!$K$4:$K$16</c:f>
              <c:numCache>
                <c:formatCode>General</c:formatCode>
                <c:ptCount val="13"/>
                <c:pt idx="3">
                  <c:v>0.3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Grafico!$L$3</c:f>
              <c:strCache>
                <c:ptCount val="1"/>
                <c:pt idx="0">
                  <c:v>Raw food (3)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Grafico!$L$4:$L$16</c:f>
              <c:numCache>
                <c:formatCode>General</c:formatCode>
                <c:ptCount val="13"/>
                <c:pt idx="4">
                  <c:v>0.33333333333333331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Grafico!$M$3</c:f>
              <c:strCache>
                <c:ptCount val="1"/>
                <c:pt idx="0">
                  <c:v>Electricity (5)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Grafico!$M$4:$M$16</c:f>
              <c:numCache>
                <c:formatCode>General</c:formatCode>
                <c:ptCount val="13"/>
                <c:pt idx="5">
                  <c:v>0.14285714285714285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Grafico!$N$3</c:f>
              <c:strCache>
                <c:ptCount val="1"/>
                <c:pt idx="0">
                  <c:v>Facility management (2)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Grafico!$N$4:$N$16</c:f>
              <c:numCache>
                <c:formatCode>General</c:formatCode>
                <c:ptCount val="13"/>
                <c:pt idx="6">
                  <c:v>0.48148148148148145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Grafico!$O$3</c:f>
              <c:strCache>
                <c:ptCount val="1"/>
                <c:pt idx="0">
                  <c:v>Gas (2)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Grafico!$O$4:$O$16</c:f>
              <c:numCache>
                <c:formatCode>General</c:formatCode>
                <c:ptCount val="13"/>
                <c:pt idx="7">
                  <c:v>0.5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Grafico!$P$3</c:f>
              <c:strCache>
                <c:ptCount val="1"/>
                <c:pt idx="0">
                  <c:v>Energy service hospitals (2)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8"/>
              <c:delete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Grafico!$P$4:$P$16</c:f>
              <c:numCache>
                <c:formatCode>General</c:formatCode>
                <c:ptCount val="13"/>
                <c:pt idx="8">
                  <c:v>0.77419354838709675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Grafico!$Q$3</c:f>
              <c:strCache>
                <c:ptCount val="1"/>
                <c:pt idx="0">
                  <c:v>PC desktop (4)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Grafico!$Q$4:$Q$16</c:f>
              <c:numCache>
                <c:formatCode>General</c:formatCode>
                <c:ptCount val="13"/>
                <c:pt idx="9">
                  <c:v>0.33333333333333331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Grafico!$R$3</c:f>
              <c:strCache>
                <c:ptCount val="1"/>
                <c:pt idx="0">
                  <c:v>PC laptop (5)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Grafico!$R$4:$R$16</c:f>
              <c:numCache>
                <c:formatCode>General</c:formatCode>
                <c:ptCount val="13"/>
                <c:pt idx="10">
                  <c:v>0.55555555555555558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Grafico!$S$3</c:f>
              <c:strCache>
                <c:ptCount val="1"/>
                <c:pt idx="0">
                  <c:v>Server (4)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11"/>
              <c:delete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Grafico!$S$4:$S$16</c:f>
              <c:numCache>
                <c:formatCode>General</c:formatCode>
                <c:ptCount val="13"/>
                <c:pt idx="11">
                  <c:v>0.5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Grafico!$T$3</c:f>
              <c:strCache>
                <c:ptCount val="1"/>
                <c:pt idx="0">
                  <c:v>Printers (4)</c:v>
                </c:pt>
              </c:strCache>
            </c:strRef>
          </c:tx>
          <c:spPr>
            <a:ln w="28575">
              <a:noFill/>
            </a:ln>
          </c:spPr>
          <c:dLbls>
            <c:delete val="1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Grafico!$T$4:$T$16</c:f>
              <c:numCache>
                <c:formatCode>General</c:formatCode>
                <c:ptCount val="13"/>
                <c:pt idx="12">
                  <c:v>0.5714285714285714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6142336"/>
        <c:axId val="86142912"/>
      </c:scatterChart>
      <c:valAx>
        <c:axId val="86142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400" dirty="0" smtClean="0"/>
                  <a:t>Индекс входа</a:t>
                </a:r>
                <a:endParaRPr lang="it-IT" sz="14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6142912"/>
        <c:crosses val="autoZero"/>
        <c:crossBetween val="midCat"/>
      </c:valAx>
      <c:valAx>
        <c:axId val="86142912"/>
        <c:scaling>
          <c:orientation val="minMax"/>
          <c:max val="0.85000000000000031"/>
          <c:min val="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400" dirty="0" smtClean="0"/>
                  <a:t>Индекс выхода</a:t>
                </a:r>
                <a:endParaRPr lang="it-IT" sz="14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6142336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0.60373</cdr:x>
      <cdr:y>0.14283</cdr:y>
    </cdr:from>
    <cdr:to>
      <cdr:x>0.82755</cdr:x>
      <cdr:y>0.26658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78908" y="625632"/>
          <a:ext cx="1512168" cy="542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энергетическая служба</a:t>
          </a:r>
        </a:p>
        <a:p xmlns:a="http://schemas.openxmlformats.org/drawingml/2006/main">
          <a:r>
            <a:rPr lang="ru-RU" sz="1000" dirty="0" smtClean="0"/>
            <a:t>больницы (2)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0.26124</cdr:x>
      <cdr:y>0.3834</cdr:y>
    </cdr:from>
    <cdr:to>
      <cdr:x>0.42111</cdr:x>
      <cdr:y>0.43904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64995" y="1679388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100" dirty="0" smtClean="0"/>
            <a:t>Сервер (4)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0.59499</cdr:x>
      <cdr:y>0.3781</cdr:y>
    </cdr:from>
    <cdr:to>
      <cdr:x>0.75487</cdr:x>
      <cdr:y>0.43374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019911" y="1656184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газ (2)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0.19382</cdr:x>
      <cdr:y>0.2959</cdr:y>
    </cdr:from>
    <cdr:to>
      <cdr:x>0.35369</cdr:x>
      <cdr:y>0.35155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309457" y="1296144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100" dirty="0" smtClean="0"/>
            <a:t>Принтеры (4)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0.53857</cdr:x>
      <cdr:y>0.32394</cdr:y>
    </cdr:from>
    <cdr:to>
      <cdr:x>0.69844</cdr:x>
      <cdr:y>0.37958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38663" y="1418952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ПК, ноутбук (5)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0.53857</cdr:x>
      <cdr:y>0.32394</cdr:y>
    </cdr:from>
    <cdr:to>
      <cdr:x>0.69844</cdr:x>
      <cdr:y>0.37958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638663" y="1418952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ПК, ноутбук (5)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0.53857</cdr:x>
      <cdr:y>0.32394</cdr:y>
    </cdr:from>
    <cdr:to>
      <cdr:x>0.69844</cdr:x>
      <cdr:y>0.37958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638663" y="1418952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ПК, ноутбук (5)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0.22196</cdr:x>
      <cdr:y>0.43958</cdr:y>
    </cdr:from>
    <cdr:to>
      <cdr:x>0.38183</cdr:x>
      <cdr:y>0.49522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499631" y="1925487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100" dirty="0" smtClean="0"/>
            <a:t>Мебель (2)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0.13365</cdr:x>
      <cdr:y>0.52605</cdr:y>
    </cdr:from>
    <cdr:to>
      <cdr:x>0.39503</cdr:x>
      <cdr:y>0.5817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902943" y="2304256"/>
          <a:ext cx="1765988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100" dirty="0" smtClean="0"/>
            <a:t>Купоны на питание (2)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0.27375</cdr:x>
      <cdr:y>0.61504</cdr:y>
    </cdr:from>
    <cdr:to>
      <cdr:x>0.43362</cdr:x>
      <cdr:y>0.67068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849517" y="2694053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ПК, ноутбук (4)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0.44578</cdr:x>
      <cdr:y>0.55893</cdr:y>
    </cdr:from>
    <cdr:to>
      <cdr:x>0.73097</cdr:x>
      <cdr:y>0.61457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3011799" y="2448272"/>
          <a:ext cx="192681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Сырые продукты питания (3)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0.50973</cdr:x>
      <cdr:y>0.64154</cdr:y>
    </cdr:from>
    <cdr:to>
      <cdr:x>0.6696</cdr:x>
      <cdr:y>0.69719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443847" y="2810144"/>
          <a:ext cx="1080120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100" dirty="0" smtClean="0"/>
            <a:t>Топливо (3)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0.64828</cdr:x>
      <cdr:y>0.46167</cdr:y>
    </cdr:from>
    <cdr:to>
      <cdr:x>0.91765</cdr:x>
      <cdr:y>0.51732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4379951" y="2022266"/>
          <a:ext cx="1819881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100" dirty="0" smtClean="0"/>
            <a:t>Транспортные средства (3)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0.68233</cdr:x>
      <cdr:y>0.36166</cdr:y>
    </cdr:from>
    <cdr:to>
      <cdr:x>0.97872</cdr:x>
      <cdr:y>0.4173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4609951" y="1584176"/>
          <a:ext cx="2002502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100" dirty="0" smtClean="0"/>
            <a:t>Админ.-хоз. управление(</a:t>
          </a:r>
          <a:r>
            <a:rPr lang="en-US" sz="1100" dirty="0" smtClean="0"/>
            <a:t>2</a:t>
          </a:r>
          <a:r>
            <a:rPr lang="ru-RU" sz="1100" dirty="0" smtClean="0"/>
            <a:t>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0.36921</cdr:x>
      <cdr:y>0.75923</cdr:y>
    </cdr:from>
    <cdr:to>
      <cdr:x>0.56105</cdr:x>
      <cdr:y>0.81487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2494463" y="3325636"/>
          <a:ext cx="1296144" cy="243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100" dirty="0" smtClean="0"/>
            <a:t>Электричество (5)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0.13947</cdr:x>
      <cdr:y>0.64286</cdr:y>
    </cdr:from>
    <cdr:to>
      <cdr:x>0.27375</cdr:x>
      <cdr:y>0.81424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942308" y="2815920"/>
          <a:ext cx="907209" cy="75069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9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err="1" smtClean="0"/>
            <a:t>Статичский</a:t>
          </a:r>
          <a:r>
            <a:rPr lang="ru-RU" sz="1400" b="1" dirty="0" smtClean="0"/>
            <a:t> рынок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BCFFB45-E001-446F-AC91-1EDBEA0E4E8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9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4C793-2824-484D-AEA0-F8AADF29C13A}" type="slidenum">
              <a:rPr lang="it-IT"/>
              <a:pPr/>
              <a:t>1</a:t>
            </a:fld>
            <a:endParaRPr lang="it-IT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  <p:sp>
        <p:nvSpPr>
          <p:cNvPr id="3072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7408" indent="-28746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858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9801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9744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9688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9631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9574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9517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C6DD37A-A028-4EB2-8DBA-39E145D4504F}" type="slidenum">
              <a:rPr lang="it-IT" altLang="it-IT" sz="1200"/>
              <a:pPr/>
              <a:t>19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7408" indent="-28746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858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9801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9744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9688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9631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9574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9517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AF1A8EC-35E9-4EEC-8D59-E155F5C65D76}" type="slidenum">
              <a:rPr lang="it-IT" altLang="it-IT" sz="1200"/>
              <a:pPr/>
              <a:t>20</a:t>
            </a:fld>
            <a:endParaRPr lang="it-IT" altLang="it-IT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3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4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6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2EE8F38E-F51A-41D7-9921-AF50504A57E7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7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7651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8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7408" indent="-28746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858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9801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9744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9688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9631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9574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9517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E63E415-B123-4E44-992D-9EA927C8D8A5}" type="slidenum">
              <a:rPr lang="it-IT" altLang="it-IT" sz="1200"/>
              <a:pPr/>
              <a:t>12</a:t>
            </a:fld>
            <a:endParaRPr lang="it-IT" altLang="it-IT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7408" indent="-28746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858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9801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9744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9688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9631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9574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9517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32B4CEA-9955-449F-BE5E-AA9305B81026}" type="slidenum">
              <a:rPr lang="it-IT" altLang="it-IT" sz="1200"/>
              <a:pPr/>
              <a:t>15</a:t>
            </a:fld>
            <a:endParaRPr lang="it-IT" altLang="it-IT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ea typeface="ＭＳ Ｐゴシック" pitchFamily="34" charset="-128"/>
              </a:rPr>
              <a:t>Attenzione: Qui i valori riportati non sono esattamente identici a quelli delle stat. descrittive delle tabelle precedenti. Questo perché, nel fare questi istogrammi, abbiamo escluso: 1) Le imprese di cui non si conosce la dimensione. 2) I contratti di valore inferiore a € 1 (probabili measurement errors).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PPT:cover.jpg" TargetMode="External"/><Relationship Id="rId7" Type="http://schemas.openxmlformats.org/officeDocument/2006/relationships/image" Target="Marco%20MAC:LAVORI%20IN%20CORSO:Consip:PPT:consip.jpg" TargetMode="Externa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Marco:LAVORI%20IN%20CORSO:Consip:PPT:17_11_06:mef%203%20righe.jpg" TargetMode="Externa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ttotitolo"/>
          <p:cNvSpPr>
            <a:spLocks noGrp="1" noChangeArrowheads="1"/>
          </p:cNvSpPr>
          <p:nvPr>
            <p:ph type="subTitle" idx="1"/>
          </p:nvPr>
        </p:nvSpPr>
        <p:spPr>
          <a:xfrm>
            <a:off x="1520994" y="3356992"/>
            <a:ext cx="7642754" cy="714375"/>
          </a:xfrm>
          <a:prstGeom prst="rect">
            <a:avLst/>
          </a:prstGeom>
        </p:spPr>
        <p:txBody>
          <a:bodyPr/>
          <a:lstStyle>
            <a:lvl1pPr marL="0" indent="0">
              <a:defRPr sz="1900" i="1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  <a:endParaRPr lang="it-IT" noProof="0" dirty="0" smtClean="0"/>
          </a:p>
        </p:txBody>
      </p:sp>
      <p:sp>
        <p:nvSpPr>
          <p:cNvPr id="8" name="Titolo"/>
          <p:cNvSpPr>
            <a:spLocks noGrp="1" noChangeArrowheads="1"/>
          </p:cNvSpPr>
          <p:nvPr>
            <p:ph type="ctrTitle"/>
          </p:nvPr>
        </p:nvSpPr>
        <p:spPr>
          <a:xfrm>
            <a:off x="1514114" y="2595563"/>
            <a:ext cx="7651354" cy="615950"/>
          </a:xfrm>
          <a:prstGeom prst="rect">
            <a:avLst/>
          </a:prstGeom>
        </p:spPr>
        <p:txBody>
          <a:bodyPr/>
          <a:lstStyle>
            <a:lvl1pPr>
              <a:defRPr sz="2300">
                <a:solidFill>
                  <a:srgbClr val="000066"/>
                </a:solidFill>
              </a:defRPr>
            </a:lvl1pPr>
          </a:lstStyle>
          <a:p>
            <a:pPr lvl="0"/>
            <a:r>
              <a:rPr lang="it-IT" noProof="0" smtClean="0"/>
              <a:t>Fare clic per modificare lo stile del titolo</a:t>
            </a:r>
            <a:endParaRPr lang="it-IT" noProof="0" dirty="0" smtClean="0"/>
          </a:p>
        </p:txBody>
      </p:sp>
      <p:sp>
        <p:nvSpPr>
          <p:cNvPr id="4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2F68B-615D-4BBF-B2B8-584CA05A3634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sfondo_ppt_4-3_2fili"/>
          <p:cNvPicPr>
            <a:picLocks noChangeAspect="1" noChangeArrowheads="1"/>
          </p:cNvPicPr>
          <p:nvPr userDrawn="1"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-3201988" y="4941888"/>
            <a:ext cx="13107988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4730" y="1123951"/>
            <a:ext cx="9049544" cy="6488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4730" y="1916832"/>
            <a:ext cx="9049544" cy="4248472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6" name="Pagina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9A3A2-248C-4403-9258-BCF5CD91184A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Marco:LAVORI IN CORSO:Consip:PPT:cover.jpg"/>
          <p:cNvPicPr>
            <a:picLocks noChangeAspect="1" noChangeArrowheads="1"/>
          </p:cNvPicPr>
          <p:nvPr/>
        </p:nvPicPr>
        <p:blipFill>
          <a:blip r:embed="rId2" r:link="rId3" cstate="print"/>
          <a:srcRect t="2943" b="2898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pic>
        <p:nvPicPr>
          <p:cNvPr id="3113" name="Picture 41" descr="Marco:LAVORI IN CORSO:Consip:PPT:17_11_06:mef 3 righe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317500"/>
            <a:ext cx="2286000" cy="774700"/>
          </a:xfrm>
          <a:prstGeom prst="rect">
            <a:avLst/>
          </a:prstGeom>
          <a:noFill/>
        </p:spPr>
      </p:pic>
      <p:sp>
        <p:nvSpPr>
          <p:cNvPr id="3115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1676400" y="2438400"/>
            <a:ext cx="7848601" cy="6096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116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124200"/>
            <a:ext cx="7848601" cy="990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1">
                <a:solidFill>
                  <a:srgbClr val="0B337B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pic>
        <p:nvPicPr>
          <p:cNvPr id="3119" name="Picture 47" descr="Marco MAC:LAVORI IN CORSO:Consip:PPT:consip.jpg"/>
          <p:cNvPicPr>
            <a:picLocks noChangeAspect="1" noChangeArrowheads="1"/>
          </p:cNvPicPr>
          <p:nvPr userDrawn="1"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08025" y="5994400"/>
            <a:ext cx="2022475" cy="635000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 userDrawn="1"/>
        </p:nvSpPr>
        <p:spPr>
          <a:xfrm>
            <a:off x="8073434" y="6597440"/>
            <a:ext cx="17162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Classification</a:t>
            </a:r>
            <a:r>
              <a:rPr lang="it-IT" sz="8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:</a:t>
            </a:r>
            <a:r>
              <a:rPr lang="it-IT" sz="800" b="1" baseline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Consip public</a:t>
            </a:r>
            <a:endParaRPr lang="it-IT" sz="8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266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447800" y="990600"/>
            <a:ext cx="80772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7C7D8-8081-4E13-8EF3-23D3F16230C0}" type="slidenum">
              <a:rPr lang="it-IT"/>
              <a:pPr>
                <a:defRPr/>
              </a:pPr>
              <a:t>‹#›</a:t>
            </a:fld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2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8077200" cy="6096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447800" y="1752600"/>
            <a:ext cx="3962400" cy="426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562600" y="1752600"/>
            <a:ext cx="3962400" cy="426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0D3CF-A44B-49BA-A769-351BDC1DFBEF}" type="slidenum">
              <a:rPr lang="it-IT"/>
              <a:pPr>
                <a:defRPr/>
              </a:pPr>
              <a:t>‹#›</a:t>
            </a:fld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5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8077200" cy="6096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3962400" cy="4267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562600" y="1752600"/>
            <a:ext cx="3962400" cy="4267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6677D-BC90-44D6-85DE-A04844E0F156}" type="slidenum">
              <a:rPr lang="it-IT"/>
              <a:pPr>
                <a:defRPr/>
              </a:pPr>
              <a:t>‹#›</a:t>
            </a:fld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5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sfondo_ppt_4-3_2fili"/>
          <p:cNvPicPr>
            <a:picLocks noChangeAspect="1" noChangeArrowheads="1"/>
          </p:cNvPicPr>
          <p:nvPr userDrawn="1"/>
        </p:nvPicPr>
        <p:blipFill>
          <a:blip r:embed="rId8" cstate="print">
            <a:lum bright="12000"/>
          </a:blip>
          <a:srcRect/>
          <a:stretch>
            <a:fillRect/>
          </a:stretch>
        </p:blipFill>
        <p:spPr bwMode="auto">
          <a:xfrm>
            <a:off x="-3201988" y="5112147"/>
            <a:ext cx="13107988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53488" y="6372225"/>
            <a:ext cx="712787" cy="3571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86" tIns="45693" rIns="91386" bIns="45693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9E8141CF-86BA-4BC5-A7E6-EB542D366177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8" name="Classificazione"/>
          <p:cNvSpPr txBox="1">
            <a:spLocks/>
          </p:cNvSpPr>
          <p:nvPr/>
        </p:nvSpPr>
        <p:spPr>
          <a:xfrm>
            <a:off x="487363" y="6509953"/>
            <a:ext cx="2225675" cy="32067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900" b="0" i="0" baseline="0">
                <a:solidFill>
                  <a:srgbClr val="000066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cs typeface="+mn-cs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5pPr>
            <a:lvl6pPr marL="25130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6pPr>
            <a:lvl7pPr marL="29702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7pPr>
            <a:lvl8pPr marL="3427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8pPr>
            <a:lvl9pPr marL="3884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9pPr>
          </a:lstStyle>
          <a:p>
            <a:pPr>
              <a:defRPr/>
            </a:pPr>
            <a:r>
              <a:rPr lang="it-IT" dirty="0" err="1" smtClean="0"/>
              <a:t>Classification</a:t>
            </a:r>
            <a:r>
              <a:rPr lang="it-IT" dirty="0" smtClean="0"/>
              <a:t>:</a:t>
            </a:r>
            <a:r>
              <a:rPr lang="it-IT" baseline="0" dirty="0" smtClean="0"/>
              <a:t> Consip public</a:t>
            </a:r>
            <a:endParaRPr lang="it-IT" dirty="0" smtClean="0"/>
          </a:p>
        </p:txBody>
      </p:sp>
      <p:pic>
        <p:nvPicPr>
          <p:cNvPr id="102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663" y="404813"/>
            <a:ext cx="2033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7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3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5986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581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301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021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741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461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Marco:LAVORI%20IN%20CORSO:Consip:flash03.png" TargetMode="Externa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Marco:LAVORI%20IN%20CORSO:Consip:flash02.pn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flash03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flash03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Marco:LAVORI%20IN%20CORSO:Consip:flash02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Marco:LAVORI%20IN%20CORSO:Consip:flash03.pn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5" Type="http://schemas.openxmlformats.org/officeDocument/2006/relationships/image" Target="Marco:LAVORI%20IN%20CORSO:Consip:flash02.png" TargetMode="Externa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flash03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6496" y="2276840"/>
            <a:ext cx="9217024" cy="762000"/>
          </a:xfrm>
        </p:spPr>
        <p:txBody>
          <a:bodyPr/>
          <a:lstStyle/>
          <a:p>
            <a:pPr algn="ctr"/>
            <a:r>
              <a:rPr lang="it-IT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Некоторые</a:t>
            </a:r>
            <a:r>
              <a:rPr lang="it-IT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ru-RU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индикаторы эффективности </a:t>
            </a:r>
            <a:br>
              <a:rPr lang="ru-RU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для</a:t>
            </a:r>
            <a:br>
              <a:rPr lang="ru-RU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централизованных государственных закупок</a:t>
            </a:r>
            <a:endParaRPr lang="it-IT" sz="32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239922" y="3789040"/>
            <a:ext cx="6953438" cy="1512210"/>
          </a:xfrm>
        </p:spPr>
        <p:txBody>
          <a:bodyPr/>
          <a:lstStyle/>
          <a:p>
            <a:pPr eaLnBrk="1" hangingPunct="1">
              <a:defRPr/>
            </a:pPr>
            <a:r>
              <a:rPr lang="ru-RU" sz="1400" dirty="0" err="1" smtClean="0">
                <a:solidFill>
                  <a:srgbClr val="002060"/>
                </a:solidFill>
              </a:rPr>
              <a:t>Джан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Луиджи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Альбано</a:t>
            </a:r>
            <a:r>
              <a:rPr lang="it-IT" sz="1400" b="0" i="1" dirty="0" smtClean="0">
                <a:solidFill>
                  <a:srgbClr val="002060"/>
                </a:solidFill>
              </a:rPr>
              <a:t>, Ph.D.</a:t>
            </a:r>
          </a:p>
          <a:p>
            <a:pPr eaLnBrk="1" hangingPunct="1">
              <a:defRPr/>
            </a:pPr>
            <a:r>
              <a:rPr lang="ru-RU" sz="1400" b="0" dirty="0" smtClean="0">
                <a:solidFill>
                  <a:srgbClr val="002060"/>
                </a:solidFill>
              </a:rPr>
              <a:t>Руководитель по </a:t>
            </a:r>
            <a:r>
              <a:rPr lang="ru-RU" sz="1400" b="0" dirty="0" smtClean="0">
                <a:solidFill>
                  <a:srgbClr val="002060"/>
                </a:solidFill>
              </a:rPr>
              <a:t>исследованиям</a:t>
            </a:r>
            <a:endParaRPr lang="it-IT" sz="1400" b="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ru-RU" sz="1400" b="0" dirty="0" smtClean="0">
                <a:solidFill>
                  <a:srgbClr val="002060"/>
                </a:solidFill>
              </a:rPr>
              <a:t>Компания </a:t>
            </a:r>
            <a:r>
              <a:rPr lang="it-IT" sz="1400" b="0" dirty="0" smtClean="0">
                <a:solidFill>
                  <a:srgbClr val="002060"/>
                </a:solidFill>
              </a:rPr>
              <a:t>Consip S.p.A. – </a:t>
            </a:r>
            <a:r>
              <a:rPr lang="ru-RU" sz="1400" b="0" i="1" dirty="0" smtClean="0">
                <a:solidFill>
                  <a:srgbClr val="002060"/>
                </a:solidFill>
              </a:rPr>
              <a:t>Агентство по государственным закупкам Италии</a:t>
            </a:r>
            <a:endParaRPr lang="it-IT" sz="1400" b="0" i="1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ru-RU" sz="1400" b="0" dirty="0" err="1" smtClean="0">
                <a:solidFill>
                  <a:srgbClr val="002060"/>
                </a:solidFill>
              </a:rPr>
              <a:t>Эл.почта</a:t>
            </a:r>
            <a:r>
              <a:rPr lang="it-IT" sz="1400" b="0" dirty="0" smtClean="0">
                <a:solidFill>
                  <a:srgbClr val="002060"/>
                </a:solidFill>
              </a:rPr>
              <a:t>: </a:t>
            </a:r>
            <a:r>
              <a:rPr lang="it-IT" sz="1400" dirty="0" smtClean="0">
                <a:solidFill>
                  <a:srgbClr val="002060"/>
                </a:solidFill>
              </a:rPr>
              <a:t>gianluigi.albano@consip.it</a:t>
            </a:r>
            <a:endParaRPr lang="it-IT" sz="1400" b="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it-IT" sz="1400" dirty="0" smtClean="0">
                <a:solidFill>
                  <a:srgbClr val="002060"/>
                </a:solidFill>
              </a:rPr>
              <a:t>www.gianluigialbano.com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208480" y="5445281"/>
            <a:ext cx="2730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Стамбул</a:t>
            </a:r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 28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мая </a:t>
            </a:r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2014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г.</a:t>
            </a:r>
            <a:endParaRPr lang="it-IT" sz="1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545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32802" y="908720"/>
            <a:ext cx="7320598" cy="648865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регрессии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 и выбор модели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472" y="1340768"/>
            <a:ext cx="9505056" cy="2664296"/>
          </a:xfrm>
        </p:spPr>
        <p:txBody>
          <a:bodyPr/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Расчетные модели принимают следующую форму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закупочной ценой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 согласно заявлению государственного органа;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совокупность характеристик каждого продукта, который, как считается, влияет на его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закупочную цену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z=1,…,n;</a:t>
            </a:r>
          </a:p>
          <a:p>
            <a:pPr algn="just"/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it-IT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денежная стоимость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каждого продукта,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выраженных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денежной форме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денежной стоимостью характеристик продуктов, которые конкретно относятся либо к закупкам через или вне рамочных контрактов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it-IT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остаточным компонентом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 воздействие ненаблюдаемых факторов на закупочные цены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088691"/>
              </p:ext>
            </p:extLst>
          </p:nvPr>
        </p:nvGraphicFramePr>
        <p:xfrm>
          <a:off x="2685256" y="1772816"/>
          <a:ext cx="4572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" name="Equazione" r:id="rId3" imgW="2616120" imgH="215640" progId="Equation.3">
                  <p:embed/>
                </p:oleObj>
              </mc:Choice>
              <mc:Fallback>
                <p:oleObj name="Equazione" r:id="rId3" imgW="2616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5256" y="1772816"/>
                        <a:ext cx="4572000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/>
          <p:nvPr/>
        </p:nvSpPr>
        <p:spPr>
          <a:xfrm>
            <a:off x="288602" y="4653136"/>
            <a:ext cx="9433048" cy="830997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0" indent="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сопоставимые продукты, закупленные через и вне рамочных контрактов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выражаются как разница между ценой закупки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стоимостью этих свойств, которые являются специфическими для покупок либо через,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вне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рамочных контрактов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 (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it-IT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3224808" y="5589240"/>
            <a:ext cx="3888432" cy="934363"/>
          </a:xfrm>
          <a:prstGeom prst="roundRect">
            <a:avLst/>
          </a:prstGeom>
          <a:solidFill>
            <a:srgbClr val="FF99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0" algn="ctr"/>
            <a:r>
              <a: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3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0592" y="1052736"/>
            <a:ext cx="4536504" cy="648865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Расчетная экономия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0552" y="1772816"/>
            <a:ext cx="8136904" cy="1080120"/>
          </a:xfrm>
        </p:spPr>
        <p:txBody>
          <a:bodyPr/>
          <a:lstStyle/>
          <a:p>
            <a:pPr marL="0" indent="0" algn="just">
              <a:lnSpc>
                <a:spcPts val="22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Расчетная экономия средств от закупки через рамочные контракты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рассчитывается как процентная разница между ценами на сопоставимые продукты, закупленные через или вне рамочных контрактов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 разбивкой на тип закупочного органа в рамках каждой географической территории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ts val="2200"/>
              </a:lnSpc>
            </a:pP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973114"/>
              </p:ext>
            </p:extLst>
          </p:nvPr>
        </p:nvGraphicFramePr>
        <p:xfrm>
          <a:off x="1136576" y="3081888"/>
          <a:ext cx="7701049" cy="1982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430"/>
                <a:gridCol w="1647253"/>
                <a:gridCol w="993386"/>
                <a:gridCol w="1140850"/>
                <a:gridCol w="1929130"/>
              </a:tblGrid>
              <a:tr h="278162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 </a:t>
                      </a: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Consip</a:t>
                      </a:r>
                      <a:endParaRPr lang="it-IT" sz="16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Расчетная экономия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7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органа</a:t>
                      </a:r>
                      <a:endParaRPr lang="it-IT" sz="14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Территория</a:t>
                      </a:r>
                      <a:endParaRPr lang="it-IT" sz="14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it-IT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it-IT" sz="14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РАЗНИЦА, </a:t>
                      </a:r>
                      <a:r>
                        <a:rPr lang="it-IT" sz="1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0346"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</a:t>
                      </a:r>
                      <a:endParaRPr lang="it-IT" sz="12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Местные органы </a:t>
                      </a:r>
                      <a:endParaRPr lang="it-IT" sz="12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Центральные органы</a:t>
                      </a:r>
                      <a:endParaRPr lang="it-IT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 </a:t>
                      </a: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СЗ</a:t>
                      </a: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Северо-восток</a:t>
                      </a: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 </a:t>
                      </a: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 </a:t>
                      </a: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it-IT" sz="1600" b="1" baseline="-250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consip</a:t>
                      </a:r>
                      <a:r>
                        <a:rPr lang="it-IT" sz="1600" b="1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it-IT" sz="1600" b="1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no-</a:t>
                      </a:r>
                      <a:r>
                        <a:rPr lang="it-IT" sz="1600" b="1" baseline="-250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consip</a:t>
                      </a:r>
                      <a:r>
                        <a:rPr lang="it-IT" sz="1600" b="1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861520"/>
              </p:ext>
            </p:extLst>
          </p:nvPr>
        </p:nvGraphicFramePr>
        <p:xfrm>
          <a:off x="6991350" y="4005064"/>
          <a:ext cx="1714500" cy="756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82" name="Equazione" r:id="rId3" imgW="1028520" imgH="457200" progId="Equation.3">
                  <p:embed/>
                </p:oleObj>
              </mc:Choice>
              <mc:Fallback>
                <p:oleObj name="Equazione" r:id="rId3" imgW="1028520" imgH="457200" progId="Equation.3">
                  <p:embed/>
                  <p:pic>
                    <p:nvPicPr>
                      <p:cNvPr id="0" name="Ogget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1350" y="4005064"/>
                        <a:ext cx="1714500" cy="7568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38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D3F1D0-3B1B-4E6A-B6B9-C0FB0D18BB95}" type="slidenum">
              <a:rPr lang="it-IT"/>
              <a:pPr>
                <a:defRPr/>
              </a:pPr>
              <a:t>12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64" y="947738"/>
            <a:ext cx="9777536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МСБ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электронная система закупок Италии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(MePA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472" y="1752600"/>
            <a:ext cx="9361040" cy="3188568"/>
          </a:xfrm>
        </p:spPr>
        <p:txBody>
          <a:bodyPr/>
          <a:lstStyle/>
          <a:p>
            <a:pPr algn="just" eaLnBrk="1" hangingPunct="1">
              <a:lnSpc>
                <a:spcPts val="2200"/>
              </a:lnSpc>
            </a:pP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en-US" altLang="it-IT" sz="1600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MePA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была запущена в 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стимулирования </a:t>
            </a:r>
            <a:r>
              <a:rPr lang="ru-RU" altLang="it-IT" sz="1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закупок 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Директивой ЕС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упрощения процессов закупок</a:t>
            </a:r>
            <a:endParaRPr lang="en-US" altLang="it-IT" sz="16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содействия доступу МСБ к рынку закупок малоценных товаров</a:t>
            </a:r>
            <a:endParaRPr lang="en-US" altLang="it-IT" sz="16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июля 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для центральных органов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 порогового значения ЕС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endParaRPr lang="en-US" altLang="it-IT" sz="2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200"/>
              </a:lnSpc>
            </a:pP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барьеров со стороны предложения имеет первостепенное значение, так как оно влияет на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поставщиков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тем самым на уровень спроса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конкуренции в долгосрочной перспективе</a:t>
            </a:r>
            <a:endParaRPr lang="en-US" altLang="it-IT" sz="16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2072680" y="4869160"/>
            <a:ext cx="5976664" cy="151216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Самое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важное при разработке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маркетинговых стратегий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касающихся стороны предложения - определить наиважнейшие </a:t>
            </a:r>
            <a:r>
              <a:rPr lang="ru-RU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успеха в работе поставщиков</a:t>
            </a:r>
            <a:endParaRPr lang="it-IT" altLang="it-IT" sz="1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75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A66314-3F2A-4045-B033-AC6427BFD3D5}" type="slidenum">
              <a:rPr lang="it-IT"/>
              <a:pPr>
                <a:defRPr/>
              </a:pPr>
              <a:t>13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80792" y="1968500"/>
            <a:ext cx="4081462" cy="5238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Соответствующий вопрос в области политики</a:t>
            </a:r>
            <a:endParaRPr lang="en-US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63" y="1124744"/>
            <a:ext cx="6624736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системы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MePA</a:t>
            </a: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2266950" y="2636838"/>
            <a:ext cx="6070600" cy="1152525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lnSpc>
                <a:spcPts val="2500"/>
              </a:lnSpc>
              <a:defRPr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Объяснение степени успешности микро-, малых, средних (крупных) компаний на 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рынке электронных государственных закупок Италии</a:t>
            </a:r>
            <a:endParaRPr lang="it-IT" sz="18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6" name="Freccia circolare a destra 5"/>
          <p:cNvSpPr/>
          <p:nvPr/>
        </p:nvSpPr>
        <p:spPr>
          <a:xfrm>
            <a:off x="849313" y="3141663"/>
            <a:ext cx="1366837" cy="2519362"/>
          </a:xfrm>
          <a:prstGeom prst="curvedRightArrow">
            <a:avLst>
              <a:gd name="adj1" fmla="val 25000"/>
              <a:gd name="adj2" fmla="val 47519"/>
              <a:gd name="adj3" fmla="val 25000"/>
            </a:avLst>
          </a:prstGeom>
          <a:solidFill>
            <a:srgbClr val="004488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2936875" y="4725144"/>
            <a:ext cx="4608513" cy="100811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lnSpc>
                <a:spcPts val="2500"/>
              </a:lnSpc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Насколько эффективны электронные закупки в открытии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доступа к рынку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государственных закупок?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5BF1C1-009B-4F2C-A64C-2A008D89FD09}" type="slidenum">
              <a:rPr lang="it-IT"/>
              <a:pPr>
                <a:defRPr/>
              </a:pPr>
              <a:t>14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80592" y="1019175"/>
            <a:ext cx="5112047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закупок в системе </a:t>
            </a:r>
            <a:r>
              <a:rPr lang="en-GB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MePA</a:t>
            </a:r>
            <a:endParaRPr lang="it-IT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6535" y="2133600"/>
            <a:ext cx="8208913" cy="381568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Закупочные органы 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применять 2 различных </a:t>
            </a: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 </a:t>
            </a: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Прямые закупки</a:t>
            </a:r>
            <a:r>
              <a:rPr lang="en-GB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ПЗ</a:t>
            </a:r>
            <a:r>
              <a:rPr lang="en-GB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позволяют ЗО выбирать товары и услуги из электронных каталогов, а также покупать их по заявленной цене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«нажимай и покупай»/</a:t>
            </a:r>
            <a:r>
              <a:rPr lang="en-GB" sz="1800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click-and-buy purchase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на котировку</a:t>
            </a:r>
            <a:r>
              <a:rPr lang="en-GB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ЗНК</a:t>
            </a:r>
            <a:r>
              <a:rPr lang="en-GB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ЗО отбирать подрядчика посредством </a:t>
            </a:r>
            <a:r>
              <a:rPr lang="ru-RU" sz="1800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упрощенной конкурсной системы на основе цены и качества </a:t>
            </a:r>
            <a:r>
              <a:rPr lang="ru-RU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режиме реального времени среди компаний, приглашенных к участию в тендере</a:t>
            </a:r>
            <a:endParaRPr lang="en-GB" sz="18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9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12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84350" y="1844675"/>
            <a:ext cx="6840538" cy="4176713"/>
          </a:xfrm>
        </p:spPr>
      </p:pic>
      <p:sp>
        <p:nvSpPr>
          <p:cNvPr id="6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B968E5-E107-409D-9543-DFED0868EC6A}" type="slidenum">
              <a:rPr lang="it-IT"/>
              <a:pPr>
                <a:defRPr/>
              </a:pPr>
              <a:t>15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1330325" y="1484313"/>
            <a:ext cx="7870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defRPr/>
            </a:pP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количества и средней величины ПЗ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€) </a:t>
            </a: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размерам компаний</a:t>
            </a:r>
            <a:endParaRPr lang="it-IT" sz="1600" dirty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1412875" y="1825625"/>
            <a:ext cx="8077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kumimoji="1" lang="it-IT" altLang="it-IT" sz="1800">
              <a:latin typeface="Trebuchet MS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kumimoji="1" lang="it-IT" altLang="it-IT" sz="1800">
              <a:latin typeface="Trebuchet MS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kumimoji="1" lang="it-IT" altLang="it-IT" sz="1800">
              <a:latin typeface="Trebuchet MS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kumimoji="1" lang="it-IT" altLang="it-IT" sz="1800">
              <a:latin typeface="Trebuchet MS" pitchFamily="34" charset="0"/>
            </a:endParaRPr>
          </a:p>
        </p:txBody>
      </p:sp>
      <p:pic>
        <p:nvPicPr>
          <p:cNvPr id="12293" name="Picture 7" descr="Marco:LAVORI IN CORSO:Consip:flash03.png"/>
          <p:cNvPicPr>
            <a:picLocks noChangeAspect="1" noChangeArrowheads="1"/>
          </p:cNvPicPr>
          <p:nvPr/>
        </p:nvPicPr>
        <p:blipFill>
          <a:blip r:embed="rId4" r:link="rId5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0" y="5108575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310"/>
          <p:cNvSpPr>
            <a:spLocks noChangeArrowheads="1"/>
          </p:cNvSpPr>
          <p:nvPr/>
        </p:nvSpPr>
        <p:spPr bwMode="auto">
          <a:xfrm>
            <a:off x="1712640" y="1003230"/>
            <a:ext cx="684076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defRPr/>
            </a:pPr>
            <a:r>
              <a:rPr lang="it-IT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Описательная статистика ПЗ, выборка 2005-2010 гг.</a:t>
            </a:r>
            <a:endParaRPr lang="it-IT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080792" y="5661248"/>
            <a:ext cx="1584176" cy="322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080792" y="5661248"/>
            <a:ext cx="1512168" cy="322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504728" y="4941168"/>
            <a:ext cx="18002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676496" y="5705704"/>
            <a:ext cx="1966344" cy="182016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92963" tIns="196482" rIns="392963" bIns="196482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Размер компании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961112" y="5695256"/>
            <a:ext cx="1966344" cy="182016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92963" tIns="196482" rIns="392963" bIns="196482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Размер компании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 rot="16200000">
            <a:off x="1180516" y="3673092"/>
            <a:ext cx="1966344" cy="182016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92963" tIns="196482" rIns="392963" bIns="196482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  <a:cs typeface="Arial" pitchFamily="34" charset="0"/>
              </a:rPr>
              <a:t>%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 rot="16200000">
            <a:off x="4137311" y="3584874"/>
            <a:ext cx="2601490" cy="182016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92963" tIns="196482" rIns="392963" bIns="196482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Средняя величина ПЗ (</a:t>
            </a:r>
            <a:r>
              <a:rPr lang="it-IT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662060" y="5508937"/>
            <a:ext cx="2775995" cy="146004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92963" tIns="196482" rIns="392963" bIns="196482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800" dirty="0" smtClean="0">
                <a:latin typeface="Arial" pitchFamily="34" charset="0"/>
                <a:cs typeface="Arial" pitchFamily="34" charset="0"/>
              </a:rPr>
              <a:t>микро       малая     средняя        крупная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5556286" y="5549252"/>
            <a:ext cx="2997114" cy="146004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92963" tIns="196482" rIns="392963" bIns="196482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800" dirty="0" smtClean="0">
                <a:latin typeface="Arial" pitchFamily="34" charset="0"/>
                <a:cs typeface="Arial" pitchFamily="34" charset="0"/>
              </a:rPr>
              <a:t>микро          малая            средняя        крупная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9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4" descr="Marco:LAVORI IN CORSO:Consip:flash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1117" b="10971"/>
          <a:stretch>
            <a:fillRect/>
          </a:stretch>
        </p:blipFill>
        <p:spPr bwMode="auto">
          <a:xfrm>
            <a:off x="0" y="5334000"/>
            <a:ext cx="990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DBEF7-F5A3-497D-A67B-47D5202DB9FB}" type="slidenum">
              <a:rPr lang="it-IT"/>
              <a:pPr>
                <a:defRPr/>
              </a:pPr>
              <a:t>16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990600"/>
            <a:ext cx="48006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Эконометрическая модель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(1/2)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752600"/>
            <a:ext cx="7897813" cy="3980656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ru-RU" sz="1600" dirty="0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упорядоченных логистических моделей </a:t>
            </a:r>
            <a:r>
              <a:rPr lang="it-IT" sz="1600" b="1" dirty="0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(OLM)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ru-RU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подходят, так как зависимая переменная является </a:t>
            </a:r>
            <a:r>
              <a:rPr lang="ru-RU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категорийной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по каждому классу компании будет следующим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it-IT" sz="1600" b="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ru-RU" sz="160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Микрокомпании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	Y=1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Малые компании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	Y=2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компании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	Y=3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Крупные компании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	Y=4</a:t>
            </a: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ru-RU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размер компании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= </a:t>
            </a: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= </a:t>
            </a: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малая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 = </a:t>
            </a: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4 = </a:t>
            </a:r>
            <a:r>
              <a:rPr lang="ru-RU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крупная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вектором объясняющих переменных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l-GR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расчетными коэффициентами.</a:t>
            </a:r>
            <a:endParaRPr lang="el-GR" sz="1600" b="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None/>
              <a:defRPr/>
            </a:pPr>
            <a:endParaRPr lang="it-I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318" name="Object 2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6023956"/>
              </p:ext>
            </p:extLst>
          </p:nvPr>
        </p:nvGraphicFramePr>
        <p:xfrm>
          <a:off x="1712640" y="4797152"/>
          <a:ext cx="691356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6" name="Equation" r:id="rId5" imgW="3365500" imgH="469900" progId="Equation.DSMT4">
                  <p:embed/>
                </p:oleObj>
              </mc:Choice>
              <mc:Fallback>
                <p:oleObj name="Equation" r:id="rId5" imgW="3365500" imgH="4699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640" y="4797152"/>
                        <a:ext cx="691356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20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FE829A-845D-4B29-87ED-8FAB42966806}" type="slidenum">
              <a:rPr lang="it-IT"/>
              <a:pPr>
                <a:defRPr/>
              </a:pPr>
              <a:t>17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4848" y="2184648"/>
            <a:ext cx="6120680" cy="3476600"/>
          </a:xfrm>
          <a:solidFill>
            <a:schemeClr val="accent2">
              <a:lumMod val="5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/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контракта</a:t>
            </a: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каталогов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размещаются поставщиками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удаленности</a:t>
            </a: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уведомления 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МКТ 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неприменение МКТ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государственного органа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 и местный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pic>
        <p:nvPicPr>
          <p:cNvPr id="14342" name="Picture 7" descr="Marco:LAVORI IN CORSO:Consip:flash03.png"/>
          <p:cNvPicPr>
            <a:picLocks noChangeAspect="1" noChangeArrowheads="1"/>
          </p:cNvPicPr>
          <p:nvPr/>
        </p:nvPicPr>
        <p:blipFill>
          <a:blip r:embed="rId2" r:link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47625" y="5084763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800472" y="1019200"/>
            <a:ext cx="480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Эконометрическая модель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(2/2)</a:t>
            </a:r>
          </a:p>
        </p:txBody>
      </p:sp>
      <p:sp>
        <p:nvSpPr>
          <p:cNvPr id="2" name="Freccia a destra 1"/>
          <p:cNvSpPr/>
          <p:nvPr/>
        </p:nvSpPr>
        <p:spPr bwMode="auto">
          <a:xfrm>
            <a:off x="848544" y="2636912"/>
            <a:ext cx="2520280" cy="1944216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Основные объясняющие переменные</a:t>
            </a:r>
            <a:endParaRPr lang="it-IT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8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15DF4B-36AC-4614-BAE7-F25A11F38EEF}" type="slidenum">
              <a:rPr lang="it-IT" smtClean="0"/>
              <a:pPr>
                <a:defRPr/>
              </a:pPr>
              <a:t>18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 bwMode="auto">
          <a:xfrm>
            <a:off x="1928664" y="1700808"/>
            <a:ext cx="2592288" cy="50405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Более высокая стоимость контракта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5366" name="CasellaDiTesto 5"/>
          <p:cNvSpPr txBox="1">
            <a:spLocks noChangeArrowheads="1"/>
          </p:cNvSpPr>
          <p:nvPr/>
        </p:nvSpPr>
        <p:spPr bwMode="auto">
          <a:xfrm>
            <a:off x="4881563" y="2362200"/>
            <a:ext cx="5048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it-IT" sz="5400" smtClean="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</a:p>
        </p:txBody>
      </p:sp>
      <p:sp>
        <p:nvSpPr>
          <p:cNvPr id="7" name="Rettangolo arrotondato 6"/>
          <p:cNvSpPr/>
          <p:nvPr/>
        </p:nvSpPr>
        <p:spPr bwMode="auto">
          <a:xfrm>
            <a:off x="5889104" y="2636912"/>
            <a:ext cx="2808312" cy="647626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Более высокая вероятность для крупных компаний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1928664" y="2348880"/>
            <a:ext cx="2592288" cy="5400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Большее разнообразие каталогов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9" name="Rettangolo arrotondato 8"/>
          <p:cNvSpPr/>
          <p:nvPr/>
        </p:nvSpPr>
        <p:spPr bwMode="auto">
          <a:xfrm>
            <a:off x="1928664" y="3068960"/>
            <a:ext cx="2592288" cy="50405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Уведомление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о применении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МКТ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0" name="Rettangolo arrotondato 9"/>
          <p:cNvSpPr/>
          <p:nvPr/>
        </p:nvSpPr>
        <p:spPr bwMode="auto">
          <a:xfrm>
            <a:off x="1928664" y="4509120"/>
            <a:ext cx="2592288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Уведомление о неприменении МКТ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5377" name="CasellaDiTesto 10"/>
          <p:cNvSpPr txBox="1">
            <a:spLocks noChangeArrowheads="1"/>
          </p:cNvSpPr>
          <p:nvPr/>
        </p:nvSpPr>
        <p:spPr bwMode="auto">
          <a:xfrm>
            <a:off x="4881563" y="4665663"/>
            <a:ext cx="5048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it-IT" sz="5400" smtClean="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5889104" y="4941168"/>
            <a:ext cx="2808312" cy="576064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Более высокая вероятность для мелких компаний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1928664" y="3789040"/>
            <a:ext cx="2592288" cy="50405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Местные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государственные органы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4" name="Rettangolo arrotondato 13"/>
          <p:cNvSpPr/>
          <p:nvPr/>
        </p:nvSpPr>
        <p:spPr bwMode="auto">
          <a:xfrm>
            <a:off x="1928664" y="5229200"/>
            <a:ext cx="2592288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Центральные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государственные органы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5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4633" y="947192"/>
            <a:ext cx="4104431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выводы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(1/2)</a:t>
            </a:r>
          </a:p>
        </p:txBody>
      </p:sp>
      <p:pic>
        <p:nvPicPr>
          <p:cNvPr id="15386" name="Picture 7" descr="Marco:LAVORI IN CORSO:Consip:flash03.png"/>
          <p:cNvPicPr>
            <a:picLocks noChangeAspect="1" noChangeArrowheads="1"/>
          </p:cNvPicPr>
          <p:nvPr/>
        </p:nvPicPr>
        <p:blipFill>
          <a:blip r:embed="rId2" r:link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47625" y="5301208"/>
            <a:ext cx="6705600" cy="153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0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82541D-E612-418F-8583-A059B925A62E}" type="slidenum">
              <a:rPr lang="it-IT"/>
              <a:pPr>
                <a:defRPr/>
              </a:pPr>
              <a:t>19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352550" y="875184"/>
            <a:ext cx="3383732" cy="6096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(2/2)</a:t>
            </a:r>
          </a:p>
        </p:txBody>
      </p:sp>
      <p:pic>
        <p:nvPicPr>
          <p:cNvPr id="16388" name="Picture 44" descr="Marco:LAVORI IN CORSO:Consip:flash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1117" b="10971"/>
          <a:stretch>
            <a:fillRect/>
          </a:stretch>
        </p:blipFill>
        <p:spPr bwMode="auto">
          <a:xfrm>
            <a:off x="0" y="5308600"/>
            <a:ext cx="990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67930" y="1593106"/>
            <a:ext cx="1656184" cy="5397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lIns="36000" tIns="36000" rIns="36000" bIns="36000" anchor="ctr"/>
          <a:lstStyle/>
          <a:p>
            <a:pPr algn="ctr" defTabSz="449263" eaLnBrk="0" hangingPunct="0">
              <a:lnSpc>
                <a:spcPct val="110000"/>
              </a:lnSpc>
              <a:spcBef>
                <a:spcPts val="875"/>
              </a:spcBef>
              <a:buClr>
                <a:srgbClr val="000000"/>
              </a:buClr>
              <a:buSzPct val="100000"/>
              <a:tabLst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Низкая стоимость контракта</a:t>
            </a:r>
            <a:endParaRPr lang="en-US" sz="13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7" name="Freccia circolare a destra 6"/>
          <p:cNvSpPr/>
          <p:nvPr/>
        </p:nvSpPr>
        <p:spPr>
          <a:xfrm>
            <a:off x="631825" y="1773238"/>
            <a:ext cx="863600" cy="1079500"/>
          </a:xfrm>
          <a:prstGeom prst="curved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it-IT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2216002" y="2420888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Большая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удаленность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6396" name="CasellaDiTesto 8"/>
          <p:cNvSpPr txBox="1">
            <a:spLocks noChangeArrowheads="1"/>
          </p:cNvSpPr>
          <p:nvPr/>
        </p:nvSpPr>
        <p:spPr bwMode="auto">
          <a:xfrm>
            <a:off x="5095875" y="2060575"/>
            <a:ext cx="5032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it-IT" altLang="it-IT" sz="540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</a:p>
        </p:txBody>
      </p:sp>
      <p:sp>
        <p:nvSpPr>
          <p:cNvPr id="10" name="Rettangolo arrotondato 9"/>
          <p:cNvSpPr/>
          <p:nvPr/>
        </p:nvSpPr>
        <p:spPr bwMode="auto">
          <a:xfrm>
            <a:off x="6176442" y="2348880"/>
            <a:ext cx="2736998" cy="635620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Более высокая вероятность для мелких компаний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567930" y="3465314"/>
            <a:ext cx="1656184" cy="5397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lIns="36000" tIns="36000" rIns="36000" bIns="36000" anchor="ctr"/>
          <a:lstStyle/>
          <a:p>
            <a:pPr algn="ctr" defTabSz="449263" eaLnBrk="0" hangingPunct="0">
              <a:lnSpc>
                <a:spcPct val="110000"/>
              </a:lnSpc>
              <a:spcBef>
                <a:spcPts val="875"/>
              </a:spcBef>
              <a:buClr>
                <a:srgbClr val="000000"/>
              </a:buClr>
              <a:buSzPct val="100000"/>
              <a:tabLst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Высокая стоимость контракта</a:t>
            </a:r>
            <a:endParaRPr lang="en-US" sz="13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2143994" y="4293096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Меньшая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удаленность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3" name="Freccia circolare a destra 12"/>
          <p:cNvSpPr/>
          <p:nvPr/>
        </p:nvSpPr>
        <p:spPr>
          <a:xfrm>
            <a:off x="631825" y="3644900"/>
            <a:ext cx="863600" cy="1079500"/>
          </a:xfrm>
          <a:prstGeom prst="curved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it-IT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tangolo arrotondato 13"/>
          <p:cNvSpPr/>
          <p:nvPr/>
        </p:nvSpPr>
        <p:spPr bwMode="auto">
          <a:xfrm>
            <a:off x="6176442" y="4221087"/>
            <a:ext cx="2736998" cy="635075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Более высокая вероятность для крупных компаний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6406" name="CasellaDiTesto 14"/>
          <p:cNvSpPr txBox="1">
            <a:spLocks noChangeArrowheads="1"/>
          </p:cNvSpPr>
          <p:nvPr/>
        </p:nvSpPr>
        <p:spPr bwMode="auto">
          <a:xfrm>
            <a:off x="5095875" y="3933825"/>
            <a:ext cx="5032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it-IT" altLang="it-IT" sz="540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</a:p>
        </p:txBody>
      </p:sp>
      <p:sp>
        <p:nvSpPr>
          <p:cNvPr id="3" name="Freccia in giù 2"/>
          <p:cNvSpPr/>
          <p:nvPr/>
        </p:nvSpPr>
        <p:spPr bwMode="auto">
          <a:xfrm>
            <a:off x="4592266" y="5013176"/>
            <a:ext cx="1944216" cy="432048"/>
          </a:xfrm>
          <a:prstGeom prst="down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/>
          <a:lstStyle/>
          <a:p>
            <a:pPr eaLnBrk="0" hangingPunct="0">
              <a:defRPr/>
            </a:pPr>
            <a:endParaRPr lang="it-IT"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5" name="Rettangolo arrotondato 4"/>
          <p:cNvSpPr/>
          <p:nvPr/>
        </p:nvSpPr>
        <p:spPr bwMode="auto">
          <a:xfrm>
            <a:off x="3584154" y="5661248"/>
            <a:ext cx="4537198" cy="792088"/>
          </a:xfrm>
          <a:prstGeom prst="roundRect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Моральный риск</a:t>
            </a:r>
            <a:r>
              <a:rPr lang="it-IT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(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в результате анонимности</a:t>
            </a:r>
            <a:r>
              <a:rPr lang="it-IT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?)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География (кажется) имеет значение</a:t>
            </a:r>
            <a:r>
              <a:rPr lang="it-IT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! 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arrotondato 7"/>
          <p:cNvSpPr/>
          <p:nvPr/>
        </p:nvSpPr>
        <p:spPr bwMode="auto">
          <a:xfrm>
            <a:off x="1208584" y="4653136"/>
            <a:ext cx="3456384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2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1304810" y="1124744"/>
            <a:ext cx="5880438" cy="432048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656856" y="3573016"/>
            <a:ext cx="2160240" cy="64807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80143" y="1988840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экономического воздействия в результате агрегирования спроса (помимо прочего):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цены и качества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различных каналов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малого и среднего бизнеса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рынка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Операционные издержки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Marco:LAVORI IN CORSO:Consip:flash03.png"/>
          <p:cNvPicPr>
            <a:picLocks noChangeAspect="1" noChangeArrowheads="1"/>
          </p:cNvPicPr>
          <p:nvPr/>
        </p:nvPicPr>
        <p:blipFill>
          <a:blip r:embed="rId3" r:link="rId4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47625" y="5084763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796917"/>
            <a:ext cx="4736207" cy="4087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EC0CA-C0AE-4ED2-BCCD-C9B80B7EBDF4}" type="slidenum">
              <a:rPr lang="it-IT"/>
              <a:pPr>
                <a:defRPr/>
              </a:pPr>
              <a:t>20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7413" name="Rectangle 14"/>
          <p:cNvSpPr>
            <a:spLocks noGrp="1" noChangeArrowheads="1"/>
          </p:cNvSpPr>
          <p:nvPr>
            <p:ph type="title"/>
          </p:nvPr>
        </p:nvSpPr>
        <p:spPr>
          <a:xfrm>
            <a:off x="560513" y="980728"/>
            <a:ext cx="8964488" cy="5461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вероятностей ПЗ по классам поставщиков для МКТ, центр</a:t>
            </a:r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05966" y="1772816"/>
            <a:ext cx="504056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Центральные органы,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уведомление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о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применении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МКТ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, центр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186" y="1768343"/>
            <a:ext cx="4713803" cy="4115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 bwMode="auto">
          <a:xfrm>
            <a:off x="4448944" y="1762339"/>
            <a:ext cx="5832649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Местные органы, другие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закупочные органы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,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уведомление о неприменении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МКТ, центр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 rot="16200000">
            <a:off x="-651296" y="3603301"/>
            <a:ext cx="1872208" cy="474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R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вероятность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 rot="16200000">
            <a:off x="4254079" y="3551858"/>
            <a:ext cx="1872208" cy="474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R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вероятность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1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69" y="2401700"/>
            <a:ext cx="4248150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44" y="2420750"/>
            <a:ext cx="438150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4" name="Picture 44" descr="Marco:LAVORI IN CORSO:Consip:flash02.pn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1117" b="10971"/>
          <a:stretch>
            <a:fillRect/>
          </a:stretch>
        </p:blipFill>
        <p:spPr bwMode="auto">
          <a:xfrm>
            <a:off x="0" y="5334000"/>
            <a:ext cx="990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84B3B-7B83-45CD-847C-EED41CDCEC22}" type="slidenum">
              <a:rPr lang="it-IT"/>
              <a:pPr>
                <a:defRPr/>
              </a:pPr>
              <a:t>21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284944" y="1060847"/>
            <a:ext cx="9433048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вероятности для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уведомлений о неприменении МКТ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всех географических территорий,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 rot="16200000">
            <a:off x="4016895" y="3767881"/>
            <a:ext cx="1872208" cy="474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R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вероятность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 rot="16200000">
            <a:off x="-650889" y="3869493"/>
            <a:ext cx="1872208" cy="474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R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вероятность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-122722" y="2204864"/>
            <a:ext cx="544291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Центральные органы,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уведомления о неприменении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МКТ,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не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центр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4592960" y="2204864"/>
            <a:ext cx="544291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Местные органы, другие закуп.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 органы,</a:t>
            </a:r>
          </a:p>
          <a:p>
            <a:pPr algn="ctr"/>
            <a:r>
              <a:rPr lang="ru-RU" sz="1200" b="1" dirty="0"/>
              <a:t>уведомления о неприменении </a:t>
            </a:r>
            <a:r>
              <a:rPr lang="ru-RU" sz="1200" b="1" dirty="0" smtClean="0"/>
              <a:t>МКТ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,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rebuchet MS" pitchFamily="34" charset="0"/>
                <a:cs typeface="Arial" charset="0"/>
              </a:rPr>
              <a:t>не центр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10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3ACB94-A77E-4C48-BA9E-6B95C0E67460}" type="slidenum">
              <a:rPr lang="it-IT"/>
              <a:pPr>
                <a:defRPr/>
              </a:pPr>
              <a:t>22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9459" name="Titolo 1"/>
          <p:cNvSpPr>
            <a:spLocks noGrp="1"/>
          </p:cNvSpPr>
          <p:nvPr>
            <p:ph type="title"/>
          </p:nvPr>
        </p:nvSpPr>
        <p:spPr>
          <a:xfrm>
            <a:off x="1352550" y="990600"/>
            <a:ext cx="6335713" cy="609600"/>
          </a:xfrm>
        </p:spPr>
        <p:txBody>
          <a:bodyPr/>
          <a:lstStyle/>
          <a:p>
            <a:r>
              <a:rPr lang="ru-RU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выводы для экономической политики</a:t>
            </a:r>
            <a:endParaRPr lang="it-IT" alt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7" descr="Marco:LAVORI IN CORSO:Consip:flash03.png"/>
          <p:cNvPicPr>
            <a:picLocks noChangeAspect="1" noChangeArrowheads="1"/>
          </p:cNvPicPr>
          <p:nvPr/>
        </p:nvPicPr>
        <p:blipFill>
          <a:blip r:embed="rId2" r:link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47625" y="5084763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arrotondato 1"/>
          <p:cNvSpPr/>
          <p:nvPr/>
        </p:nvSpPr>
        <p:spPr bwMode="auto">
          <a:xfrm>
            <a:off x="2471738" y="2276475"/>
            <a:ext cx="2263775" cy="4318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Эффект удаленности</a:t>
            </a:r>
            <a:endParaRPr lang="it-IT" sz="16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9462" name="CasellaDiTesto 3"/>
          <p:cNvSpPr txBox="1">
            <a:spLocks noChangeArrowheads="1"/>
          </p:cNvSpPr>
          <p:nvPr/>
        </p:nvSpPr>
        <p:spPr bwMode="auto">
          <a:xfrm>
            <a:off x="4879975" y="2276475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it-I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7" name="Rettangolo arrotondato 6"/>
          <p:cNvSpPr/>
          <p:nvPr/>
        </p:nvSpPr>
        <p:spPr bwMode="auto">
          <a:xfrm>
            <a:off x="5424488" y="2276475"/>
            <a:ext cx="2984896" cy="4318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Эффект стоимости контракта</a:t>
            </a:r>
            <a:endParaRPr lang="it-IT" sz="16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9464" name="Freccia in giù 4"/>
          <p:cNvSpPr>
            <a:spLocks noChangeArrowheads="1"/>
          </p:cNvSpPr>
          <p:nvPr/>
        </p:nvSpPr>
        <p:spPr bwMode="auto">
          <a:xfrm>
            <a:off x="4735513" y="2852738"/>
            <a:ext cx="688975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B33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defRPr/>
            </a:pPr>
            <a:endParaRPr 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2719388" y="3211513"/>
            <a:ext cx="4752975" cy="86518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/>
          <a:lstStyle/>
          <a:p>
            <a:pPr algn="ctr" eaLnBrk="0" hangingPunct="0">
              <a:lnSpc>
                <a:spcPts val="2400"/>
              </a:lnSpc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Механизмы улучшения репутации для сокращения морального риска</a:t>
            </a:r>
            <a:r>
              <a:rPr lang="it-IT" sz="1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/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анонимности</a:t>
            </a:r>
            <a:endParaRPr lang="it-IT" sz="16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1891829" y="3427661"/>
            <a:ext cx="396875" cy="433387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r>
              <a:rPr lang="it-IT" sz="1400" b="1" dirty="0"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" name="Ovale 10"/>
          <p:cNvSpPr/>
          <p:nvPr/>
        </p:nvSpPr>
        <p:spPr bwMode="auto">
          <a:xfrm>
            <a:off x="1891829" y="4579938"/>
            <a:ext cx="396875" cy="4318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r>
              <a:rPr lang="it-IT" sz="1400" b="1" dirty="0"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2719388" y="4508500"/>
            <a:ext cx="4752975" cy="86518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/>
          <a:lstStyle/>
          <a:p>
            <a:pPr algn="ctr" eaLnBrk="0" hangingPunct="0">
              <a:lnSpc>
                <a:spcPts val="2400"/>
              </a:lnSpc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Привлечение МСБ требует рассмотрения нескольких величин</a:t>
            </a:r>
            <a:endParaRPr lang="it-IT" sz="16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81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23</a:t>
            </a:fld>
            <a:endParaRPr lang="it-IT" dirty="0"/>
          </a:p>
        </p:txBody>
      </p:sp>
      <p:sp>
        <p:nvSpPr>
          <p:cNvPr id="5" name="TextBox 16"/>
          <p:cNvSpPr txBox="1">
            <a:spLocks noChangeArrowheads="1"/>
          </p:cNvSpPr>
          <p:nvPr/>
        </p:nvSpPr>
        <p:spPr bwMode="auto">
          <a:xfrm>
            <a:off x="1099493" y="2090055"/>
            <a:ext cx="7957963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10000"/>
              </a:lnSpc>
              <a:spcAft>
                <a:spcPts val="600"/>
              </a:spcAft>
            </a:pP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деятельности ЦОЗ на структуру и динамику рынка может </a:t>
            </a:r>
            <a:r>
              <a:rPr lang="ru-RU" sz="18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проанализировано </a:t>
            </a:r>
            <a:r>
              <a:rPr lang="ru-RU" sz="18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показателей,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основанных только лишь </a:t>
            </a:r>
            <a:r>
              <a:rPr lang="ru-RU" sz="18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по закупкам ЦОЗ, </a:t>
            </a:r>
            <a:r>
              <a:rPr lang="ru-RU" sz="18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это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рамочные </a:t>
            </a:r>
            <a:r>
              <a:rPr lang="ru-RU" sz="18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контракты или соглашения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(РК или РС) </a:t>
            </a:r>
            <a:endParaRPr lang="ru-RU" sz="180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180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10000"/>
              </a:lnSpc>
              <a:spcAft>
                <a:spcPts val="600"/>
              </a:spcAft>
            </a:pPr>
            <a:r>
              <a:rPr lang="ru-RU" sz="18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 показатели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рассчитывать и оценивать для одного рынка/категории,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их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80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сравнения </a:t>
            </a:r>
            <a:r>
              <a:rPr lang="ru-RU" sz="18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рынков друг с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другом; </a:t>
            </a:r>
            <a:endParaRPr lang="ru-RU" sz="180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анализа динамики отдельных </a:t>
            </a:r>
            <a:r>
              <a:rPr lang="ru-RU" sz="18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рынков.</a:t>
            </a:r>
            <a:endParaRPr lang="en-US" sz="1800" b="0" dirty="0" smtClean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 eaLnBrk="0" hangingPunct="0">
              <a:lnSpc>
                <a:spcPct val="110000"/>
              </a:lnSpc>
              <a:spcAft>
                <a:spcPts val="600"/>
              </a:spcAft>
            </a:pPr>
            <a:endParaRPr lang="en-US" sz="1800" b="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75940" y="1124744"/>
            <a:ext cx="717746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 eaLnBrk="0" hangingPunct="0"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Оценка воздействия деятельности Центрального органа закупок (ЦОЗ) на рынке</a:t>
            </a:r>
            <a:endParaRPr lang="it-IT" sz="2000" b="1" dirty="0">
              <a:solidFill>
                <a:srgbClr val="C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24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352600" y="1556792"/>
            <a:ext cx="741682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endParaRPr lang="en-US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заявок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лотов</a:t>
            </a:r>
            <a:endParaRPr lang="en-US" sz="1600" dirty="0" smtClean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участвующих в тендере компаний 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Кол-во лотов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временные группы компаний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eaLnBrk="0" hangingPunct="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en-US" sz="160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</a:t>
            </a:r>
            <a:endParaRPr lang="en-US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 первых трех поставщиков (ТОП-3) во всех вариантах рамочного контракта 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Совокупный оборот всех вариантов рамочного контракта</a:t>
            </a:r>
            <a:endParaRPr lang="en-US" sz="160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endParaRPr lang="en-US" sz="1600" dirty="0" smtClean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участия</a:t>
            </a:r>
            <a:endParaRPr lang="en-US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 indent="-285750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</a:t>
            </a:r>
            <a:r>
              <a:rPr lang="ru-RU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входа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«новых» компаний, участвующих в тендере в момент </a:t>
            </a:r>
            <a:r>
              <a:rPr lang="en-US" sz="1600" b="1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участников тендера в момент </a:t>
            </a:r>
            <a:r>
              <a:rPr lang="en-US" sz="1600" b="1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285750" lvl="1" indent="-285750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</a:t>
            </a:r>
            <a:r>
              <a:rPr lang="ru-RU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выхода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компаний, участвующих в тендере в момент </a:t>
            </a:r>
            <a:r>
              <a:rPr lang="en-US" sz="1600" b="1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t-1</a:t>
            </a:r>
            <a:r>
              <a:rPr lang="ru-RU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ИСКЛЮЧАЯ момент </a:t>
            </a:r>
            <a:r>
              <a:rPr lang="en-US" sz="1600" b="1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компаний, участвующих в тендере </a:t>
            </a:r>
            <a:r>
              <a:rPr lang="en-US" sz="1600" b="1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t-1</a:t>
            </a:r>
            <a:endParaRPr lang="en-US" sz="1600" b="1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75940" y="980728"/>
            <a:ext cx="49452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 eaLnBrk="0" hangingPunct="0"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Некоторые показатели 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(1/2)</a:t>
            </a:r>
            <a:endParaRPr lang="it-IT" sz="2000" b="1" dirty="0">
              <a:solidFill>
                <a:srgbClr val="C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618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25</a:t>
            </a:fld>
            <a:endParaRPr lang="it-IT" dirty="0"/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379413" y="5443880"/>
            <a:ext cx="4068762" cy="105262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anchor="ctr">
            <a:noAutofit/>
          </a:bodyPr>
          <a:lstStyle/>
          <a:p>
            <a:pPr algn="ctr" eaLnBrk="0" hangingPunct="0">
              <a:lnSpc>
                <a:spcPct val="110000"/>
              </a:lnSpc>
              <a:spcAft>
                <a:spcPts val="600"/>
              </a:spcAft>
            </a:pPr>
            <a:r>
              <a:rPr lang="ru-RU" sz="1400" b="0" dirty="0" smtClean="0">
                <a:solidFill>
                  <a:srgbClr val="18185E"/>
                </a:solidFill>
                <a:latin typeface="Trebuchet MS" pitchFamily="34" charset="0"/>
              </a:rPr>
              <a:t>Оценка степени участия на различных рынках или в группах категорий</a:t>
            </a:r>
            <a:endParaRPr lang="en-US" sz="1400" b="0" dirty="0">
              <a:solidFill>
                <a:srgbClr val="18185E"/>
              </a:solidFill>
              <a:latin typeface="Trebuchet MS" pitchFamily="34" charset="0"/>
            </a:endParaRP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5132710" y="5472721"/>
            <a:ext cx="4068762" cy="105262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anchor="ctr">
            <a:noAutofit/>
          </a:bodyPr>
          <a:lstStyle/>
          <a:p>
            <a:pPr algn="ctr" eaLnBrk="0" hangingPunct="0">
              <a:lnSpc>
                <a:spcPct val="110000"/>
              </a:lnSpc>
              <a:spcAft>
                <a:spcPts val="600"/>
              </a:spcAft>
            </a:pPr>
            <a:r>
              <a:rPr lang="ru-RU" sz="1400" b="0" dirty="0" smtClean="0">
                <a:solidFill>
                  <a:srgbClr val="18185E"/>
                </a:solidFill>
                <a:latin typeface="Trebuchet MS" pitchFamily="34" charset="0"/>
              </a:rPr>
              <a:t>Оценка степени концентрации в управляемом </a:t>
            </a:r>
            <a:r>
              <a:rPr lang="ru-RU" sz="1400" dirty="0">
                <a:solidFill>
                  <a:srgbClr val="18185E"/>
                </a:solidFill>
              </a:rPr>
              <a:t>обороте на различных рынках или в группах </a:t>
            </a:r>
            <a:r>
              <a:rPr lang="ru-RU" sz="1400" dirty="0" smtClean="0">
                <a:solidFill>
                  <a:srgbClr val="18185E"/>
                </a:solidFill>
              </a:rPr>
              <a:t>категорий</a:t>
            </a:r>
            <a:endParaRPr lang="en-US" sz="1400" b="0" dirty="0">
              <a:solidFill>
                <a:srgbClr val="18185E"/>
              </a:solidFill>
              <a:latin typeface="Trebuchet MS" pitchFamily="34" charset="0"/>
            </a:endParaRPr>
          </a:p>
        </p:txBody>
      </p:sp>
      <p:sp>
        <p:nvSpPr>
          <p:cNvPr id="8" name="CasellaDiTesto 52"/>
          <p:cNvSpPr txBox="1">
            <a:spLocks noChangeArrowheads="1"/>
          </p:cNvSpPr>
          <p:nvPr/>
        </p:nvSpPr>
        <p:spPr bwMode="auto">
          <a:xfrm rot="16200000">
            <a:off x="-753269" y="2627012"/>
            <a:ext cx="25717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600" b="1" dirty="0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заявок на лот</a:t>
            </a:r>
            <a:endParaRPr lang="en-US" sz="1600" b="1" dirty="0">
              <a:solidFill>
                <a:srgbClr val="090E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374346" y="1383647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45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509402" y="1742046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78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525322" y="2126462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78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913434" y="2442638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61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287898" y="2813406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43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003562" y="3156878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35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364378" y="3500350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16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052746" y="3830174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7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959482" y="4187294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3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907162" y="4544414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1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367093" y="1508751"/>
            <a:ext cx="475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12%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511674" y="1863027"/>
            <a:ext cx="541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21%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518757" y="2246675"/>
            <a:ext cx="4981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21%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888410" y="2567742"/>
            <a:ext cx="4958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17%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262874" y="2924862"/>
            <a:ext cx="5072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12%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019482" y="3281982"/>
            <a:ext cx="5322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10%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353002" y="3611806"/>
            <a:ext cx="516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4%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068666" y="3968926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2%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961754" y="4326046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923082" y="4655870"/>
            <a:ext cx="481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0,3%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29" name="Group 14"/>
          <p:cNvGrpSpPr>
            <a:grpSpLocks noChangeAspect="1"/>
          </p:cNvGrpSpPr>
          <p:nvPr/>
        </p:nvGrpSpPr>
        <p:grpSpPr bwMode="auto">
          <a:xfrm>
            <a:off x="627063" y="1400879"/>
            <a:ext cx="4371981" cy="3514725"/>
            <a:chOff x="464" y="1867"/>
            <a:chExt cx="2754" cy="2214"/>
          </a:xfrm>
        </p:grpSpPr>
        <p:sp>
          <p:nvSpPr>
            <p:cNvPr id="30" name="Freeform 15"/>
            <p:cNvSpPr>
              <a:spLocks noEditPoints="1"/>
            </p:cNvSpPr>
            <p:nvPr/>
          </p:nvSpPr>
          <p:spPr bwMode="auto">
            <a:xfrm>
              <a:off x="620" y="2131"/>
              <a:ext cx="84" cy="14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0"/>
                </a:cxn>
                <a:cxn ang="0">
                  <a:pos x="66" y="138"/>
                </a:cxn>
                <a:cxn ang="0">
                  <a:pos x="0" y="138"/>
                </a:cxn>
                <a:cxn ang="0">
                  <a:pos x="0" y="0"/>
                </a:cxn>
                <a:cxn ang="0">
                  <a:pos x="0" y="222"/>
                </a:cxn>
                <a:cxn ang="0">
                  <a:pos x="84" y="222"/>
                </a:cxn>
                <a:cxn ang="0">
                  <a:pos x="84" y="360"/>
                </a:cxn>
                <a:cxn ang="0">
                  <a:pos x="0" y="360"/>
                </a:cxn>
                <a:cxn ang="0">
                  <a:pos x="0" y="222"/>
                </a:cxn>
                <a:cxn ang="0">
                  <a:pos x="0" y="444"/>
                </a:cxn>
                <a:cxn ang="0">
                  <a:pos x="84" y="444"/>
                </a:cxn>
                <a:cxn ang="0">
                  <a:pos x="84" y="582"/>
                </a:cxn>
                <a:cxn ang="0">
                  <a:pos x="0" y="582"/>
                </a:cxn>
                <a:cxn ang="0">
                  <a:pos x="0" y="444"/>
                </a:cxn>
                <a:cxn ang="0">
                  <a:pos x="0" y="666"/>
                </a:cxn>
                <a:cxn ang="0">
                  <a:pos x="84" y="666"/>
                </a:cxn>
                <a:cxn ang="0">
                  <a:pos x="84" y="798"/>
                </a:cxn>
                <a:cxn ang="0">
                  <a:pos x="0" y="798"/>
                </a:cxn>
                <a:cxn ang="0">
                  <a:pos x="0" y="666"/>
                </a:cxn>
                <a:cxn ang="0">
                  <a:pos x="0" y="888"/>
                </a:cxn>
                <a:cxn ang="0">
                  <a:pos x="24" y="888"/>
                </a:cxn>
                <a:cxn ang="0">
                  <a:pos x="24" y="1020"/>
                </a:cxn>
                <a:cxn ang="0">
                  <a:pos x="0" y="1020"/>
                </a:cxn>
                <a:cxn ang="0">
                  <a:pos x="0" y="888"/>
                </a:cxn>
                <a:cxn ang="0">
                  <a:pos x="0" y="1326"/>
                </a:cxn>
                <a:cxn ang="0">
                  <a:pos x="24" y="1326"/>
                </a:cxn>
                <a:cxn ang="0">
                  <a:pos x="24" y="1464"/>
                </a:cxn>
                <a:cxn ang="0">
                  <a:pos x="0" y="1464"/>
                </a:cxn>
                <a:cxn ang="0">
                  <a:pos x="0" y="1326"/>
                </a:cxn>
              </a:cxnLst>
              <a:rect l="0" t="0" r="r" b="b"/>
              <a:pathLst>
                <a:path w="84" h="1464">
                  <a:moveTo>
                    <a:pt x="0" y="0"/>
                  </a:moveTo>
                  <a:lnTo>
                    <a:pt x="66" y="0"/>
                  </a:lnTo>
                  <a:lnTo>
                    <a:pt x="66" y="138"/>
                  </a:lnTo>
                  <a:lnTo>
                    <a:pt x="0" y="138"/>
                  </a:lnTo>
                  <a:lnTo>
                    <a:pt x="0" y="0"/>
                  </a:lnTo>
                  <a:close/>
                  <a:moveTo>
                    <a:pt x="0" y="222"/>
                  </a:moveTo>
                  <a:lnTo>
                    <a:pt x="84" y="222"/>
                  </a:lnTo>
                  <a:lnTo>
                    <a:pt x="84" y="360"/>
                  </a:lnTo>
                  <a:lnTo>
                    <a:pt x="0" y="360"/>
                  </a:lnTo>
                  <a:lnTo>
                    <a:pt x="0" y="222"/>
                  </a:lnTo>
                  <a:close/>
                  <a:moveTo>
                    <a:pt x="0" y="444"/>
                  </a:moveTo>
                  <a:lnTo>
                    <a:pt x="84" y="444"/>
                  </a:lnTo>
                  <a:lnTo>
                    <a:pt x="84" y="582"/>
                  </a:lnTo>
                  <a:lnTo>
                    <a:pt x="0" y="582"/>
                  </a:lnTo>
                  <a:lnTo>
                    <a:pt x="0" y="444"/>
                  </a:lnTo>
                  <a:close/>
                  <a:moveTo>
                    <a:pt x="0" y="666"/>
                  </a:moveTo>
                  <a:lnTo>
                    <a:pt x="84" y="666"/>
                  </a:lnTo>
                  <a:lnTo>
                    <a:pt x="84" y="798"/>
                  </a:lnTo>
                  <a:lnTo>
                    <a:pt x="0" y="798"/>
                  </a:lnTo>
                  <a:lnTo>
                    <a:pt x="0" y="666"/>
                  </a:lnTo>
                  <a:close/>
                  <a:moveTo>
                    <a:pt x="0" y="888"/>
                  </a:moveTo>
                  <a:lnTo>
                    <a:pt x="24" y="888"/>
                  </a:lnTo>
                  <a:lnTo>
                    <a:pt x="24" y="1020"/>
                  </a:lnTo>
                  <a:lnTo>
                    <a:pt x="0" y="1020"/>
                  </a:lnTo>
                  <a:lnTo>
                    <a:pt x="0" y="888"/>
                  </a:lnTo>
                  <a:close/>
                  <a:moveTo>
                    <a:pt x="0" y="1326"/>
                  </a:moveTo>
                  <a:lnTo>
                    <a:pt x="24" y="1326"/>
                  </a:lnTo>
                  <a:lnTo>
                    <a:pt x="24" y="1464"/>
                  </a:lnTo>
                  <a:lnTo>
                    <a:pt x="0" y="1464"/>
                  </a:lnTo>
                  <a:lnTo>
                    <a:pt x="0" y="1326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"/>
            <p:cNvSpPr>
              <a:spLocks noEditPoints="1"/>
            </p:cNvSpPr>
            <p:nvPr/>
          </p:nvSpPr>
          <p:spPr bwMode="auto">
            <a:xfrm>
              <a:off x="620" y="1915"/>
              <a:ext cx="576" cy="21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8" y="0"/>
                </a:cxn>
                <a:cxn ang="0">
                  <a:pos x="108" y="132"/>
                </a:cxn>
                <a:cxn ang="0">
                  <a:pos x="0" y="132"/>
                </a:cxn>
                <a:cxn ang="0">
                  <a:pos x="0" y="0"/>
                </a:cxn>
                <a:cxn ang="0">
                  <a:pos x="66" y="216"/>
                </a:cxn>
                <a:cxn ang="0">
                  <a:pos x="192" y="216"/>
                </a:cxn>
                <a:cxn ang="0">
                  <a:pos x="192" y="354"/>
                </a:cxn>
                <a:cxn ang="0">
                  <a:pos x="66" y="354"/>
                </a:cxn>
                <a:cxn ang="0">
                  <a:pos x="66" y="216"/>
                </a:cxn>
                <a:cxn ang="0">
                  <a:pos x="84" y="438"/>
                </a:cxn>
                <a:cxn ang="0">
                  <a:pos x="318" y="438"/>
                </a:cxn>
                <a:cxn ang="0">
                  <a:pos x="318" y="576"/>
                </a:cxn>
                <a:cxn ang="0">
                  <a:pos x="84" y="576"/>
                </a:cxn>
                <a:cxn ang="0">
                  <a:pos x="84" y="438"/>
                </a:cxn>
                <a:cxn ang="0">
                  <a:pos x="84" y="660"/>
                </a:cxn>
                <a:cxn ang="0">
                  <a:pos x="576" y="660"/>
                </a:cxn>
                <a:cxn ang="0">
                  <a:pos x="576" y="798"/>
                </a:cxn>
                <a:cxn ang="0">
                  <a:pos x="84" y="798"/>
                </a:cxn>
                <a:cxn ang="0">
                  <a:pos x="84" y="660"/>
                </a:cxn>
                <a:cxn ang="0">
                  <a:pos x="84" y="882"/>
                </a:cxn>
                <a:cxn ang="0">
                  <a:pos x="342" y="882"/>
                </a:cxn>
                <a:cxn ang="0">
                  <a:pos x="342" y="1014"/>
                </a:cxn>
                <a:cxn ang="0">
                  <a:pos x="84" y="1014"/>
                </a:cxn>
                <a:cxn ang="0">
                  <a:pos x="84" y="882"/>
                </a:cxn>
                <a:cxn ang="0">
                  <a:pos x="24" y="1104"/>
                </a:cxn>
                <a:cxn ang="0">
                  <a:pos x="468" y="1104"/>
                </a:cxn>
                <a:cxn ang="0">
                  <a:pos x="468" y="1236"/>
                </a:cxn>
                <a:cxn ang="0">
                  <a:pos x="24" y="1236"/>
                </a:cxn>
                <a:cxn ang="0">
                  <a:pos x="24" y="1104"/>
                </a:cxn>
                <a:cxn ang="0">
                  <a:pos x="0" y="1320"/>
                </a:cxn>
                <a:cxn ang="0">
                  <a:pos x="318" y="1320"/>
                </a:cxn>
                <a:cxn ang="0">
                  <a:pos x="318" y="1458"/>
                </a:cxn>
                <a:cxn ang="0">
                  <a:pos x="0" y="1458"/>
                </a:cxn>
                <a:cxn ang="0">
                  <a:pos x="0" y="1320"/>
                </a:cxn>
                <a:cxn ang="0">
                  <a:pos x="24" y="1542"/>
                </a:cxn>
                <a:cxn ang="0">
                  <a:pos x="126" y="1542"/>
                </a:cxn>
                <a:cxn ang="0">
                  <a:pos x="126" y="1680"/>
                </a:cxn>
                <a:cxn ang="0">
                  <a:pos x="24" y="1680"/>
                </a:cxn>
                <a:cxn ang="0">
                  <a:pos x="24" y="1542"/>
                </a:cxn>
                <a:cxn ang="0">
                  <a:pos x="0" y="1764"/>
                </a:cxn>
                <a:cxn ang="0">
                  <a:pos x="66" y="1764"/>
                </a:cxn>
                <a:cxn ang="0">
                  <a:pos x="66" y="1902"/>
                </a:cxn>
                <a:cxn ang="0">
                  <a:pos x="0" y="1902"/>
                </a:cxn>
                <a:cxn ang="0">
                  <a:pos x="0" y="1764"/>
                </a:cxn>
                <a:cxn ang="0">
                  <a:pos x="0" y="1986"/>
                </a:cxn>
                <a:cxn ang="0">
                  <a:pos x="24" y="1986"/>
                </a:cxn>
                <a:cxn ang="0">
                  <a:pos x="24" y="2118"/>
                </a:cxn>
                <a:cxn ang="0">
                  <a:pos x="0" y="2118"/>
                </a:cxn>
                <a:cxn ang="0">
                  <a:pos x="0" y="1986"/>
                </a:cxn>
              </a:cxnLst>
              <a:rect l="0" t="0" r="r" b="b"/>
              <a:pathLst>
                <a:path w="576" h="2118">
                  <a:moveTo>
                    <a:pt x="0" y="0"/>
                  </a:moveTo>
                  <a:lnTo>
                    <a:pt x="108" y="0"/>
                  </a:lnTo>
                  <a:lnTo>
                    <a:pt x="108" y="132"/>
                  </a:lnTo>
                  <a:lnTo>
                    <a:pt x="0" y="132"/>
                  </a:lnTo>
                  <a:lnTo>
                    <a:pt x="0" y="0"/>
                  </a:lnTo>
                  <a:close/>
                  <a:moveTo>
                    <a:pt x="66" y="216"/>
                  </a:moveTo>
                  <a:lnTo>
                    <a:pt x="192" y="216"/>
                  </a:lnTo>
                  <a:lnTo>
                    <a:pt x="192" y="354"/>
                  </a:lnTo>
                  <a:lnTo>
                    <a:pt x="66" y="354"/>
                  </a:lnTo>
                  <a:lnTo>
                    <a:pt x="66" y="216"/>
                  </a:lnTo>
                  <a:close/>
                  <a:moveTo>
                    <a:pt x="84" y="438"/>
                  </a:moveTo>
                  <a:lnTo>
                    <a:pt x="318" y="438"/>
                  </a:lnTo>
                  <a:lnTo>
                    <a:pt x="318" y="576"/>
                  </a:lnTo>
                  <a:lnTo>
                    <a:pt x="84" y="576"/>
                  </a:lnTo>
                  <a:lnTo>
                    <a:pt x="84" y="438"/>
                  </a:lnTo>
                  <a:close/>
                  <a:moveTo>
                    <a:pt x="84" y="660"/>
                  </a:moveTo>
                  <a:lnTo>
                    <a:pt x="576" y="660"/>
                  </a:lnTo>
                  <a:lnTo>
                    <a:pt x="576" y="798"/>
                  </a:lnTo>
                  <a:lnTo>
                    <a:pt x="84" y="798"/>
                  </a:lnTo>
                  <a:lnTo>
                    <a:pt x="84" y="660"/>
                  </a:lnTo>
                  <a:close/>
                  <a:moveTo>
                    <a:pt x="84" y="882"/>
                  </a:moveTo>
                  <a:lnTo>
                    <a:pt x="342" y="882"/>
                  </a:lnTo>
                  <a:lnTo>
                    <a:pt x="342" y="1014"/>
                  </a:lnTo>
                  <a:lnTo>
                    <a:pt x="84" y="1014"/>
                  </a:lnTo>
                  <a:lnTo>
                    <a:pt x="84" y="882"/>
                  </a:lnTo>
                  <a:close/>
                  <a:moveTo>
                    <a:pt x="24" y="1104"/>
                  </a:moveTo>
                  <a:lnTo>
                    <a:pt x="468" y="1104"/>
                  </a:lnTo>
                  <a:lnTo>
                    <a:pt x="468" y="1236"/>
                  </a:lnTo>
                  <a:lnTo>
                    <a:pt x="24" y="1236"/>
                  </a:lnTo>
                  <a:lnTo>
                    <a:pt x="24" y="1104"/>
                  </a:lnTo>
                  <a:close/>
                  <a:moveTo>
                    <a:pt x="0" y="1320"/>
                  </a:moveTo>
                  <a:lnTo>
                    <a:pt x="318" y="1320"/>
                  </a:lnTo>
                  <a:lnTo>
                    <a:pt x="318" y="1458"/>
                  </a:lnTo>
                  <a:lnTo>
                    <a:pt x="0" y="1458"/>
                  </a:lnTo>
                  <a:lnTo>
                    <a:pt x="0" y="1320"/>
                  </a:lnTo>
                  <a:close/>
                  <a:moveTo>
                    <a:pt x="24" y="1542"/>
                  </a:moveTo>
                  <a:lnTo>
                    <a:pt x="126" y="1542"/>
                  </a:lnTo>
                  <a:lnTo>
                    <a:pt x="126" y="1680"/>
                  </a:lnTo>
                  <a:lnTo>
                    <a:pt x="24" y="1680"/>
                  </a:lnTo>
                  <a:lnTo>
                    <a:pt x="24" y="1542"/>
                  </a:lnTo>
                  <a:close/>
                  <a:moveTo>
                    <a:pt x="0" y="1764"/>
                  </a:moveTo>
                  <a:lnTo>
                    <a:pt x="66" y="1764"/>
                  </a:lnTo>
                  <a:lnTo>
                    <a:pt x="66" y="1902"/>
                  </a:lnTo>
                  <a:lnTo>
                    <a:pt x="0" y="1902"/>
                  </a:lnTo>
                  <a:lnTo>
                    <a:pt x="0" y="1764"/>
                  </a:lnTo>
                  <a:close/>
                  <a:moveTo>
                    <a:pt x="0" y="1986"/>
                  </a:moveTo>
                  <a:lnTo>
                    <a:pt x="24" y="1986"/>
                  </a:lnTo>
                  <a:lnTo>
                    <a:pt x="24" y="2118"/>
                  </a:lnTo>
                  <a:lnTo>
                    <a:pt x="0" y="2118"/>
                  </a:lnTo>
                  <a:lnTo>
                    <a:pt x="0" y="1986"/>
                  </a:lnTo>
                  <a:close/>
                </a:path>
              </a:pathLst>
            </a:custGeom>
            <a:solidFill>
              <a:srgbClr val="C050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7"/>
            <p:cNvSpPr>
              <a:spLocks noEditPoints="1"/>
            </p:cNvSpPr>
            <p:nvPr/>
          </p:nvSpPr>
          <p:spPr bwMode="auto">
            <a:xfrm>
              <a:off x="728" y="1915"/>
              <a:ext cx="1152" cy="12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2" y="0"/>
                </a:cxn>
                <a:cxn ang="0">
                  <a:pos x="702" y="132"/>
                </a:cxn>
                <a:cxn ang="0">
                  <a:pos x="0" y="132"/>
                </a:cxn>
                <a:cxn ang="0">
                  <a:pos x="0" y="0"/>
                </a:cxn>
                <a:cxn ang="0">
                  <a:pos x="84" y="216"/>
                </a:cxn>
                <a:cxn ang="0">
                  <a:pos x="1152" y="216"/>
                </a:cxn>
                <a:cxn ang="0">
                  <a:pos x="1152" y="354"/>
                </a:cxn>
                <a:cxn ang="0">
                  <a:pos x="84" y="354"/>
                </a:cxn>
                <a:cxn ang="0">
                  <a:pos x="84" y="216"/>
                </a:cxn>
                <a:cxn ang="0">
                  <a:pos x="210" y="438"/>
                </a:cxn>
                <a:cxn ang="0">
                  <a:pos x="828" y="438"/>
                </a:cxn>
                <a:cxn ang="0">
                  <a:pos x="828" y="576"/>
                </a:cxn>
                <a:cxn ang="0">
                  <a:pos x="210" y="576"/>
                </a:cxn>
                <a:cxn ang="0">
                  <a:pos x="210" y="438"/>
                </a:cxn>
                <a:cxn ang="0">
                  <a:pos x="468" y="660"/>
                </a:cxn>
                <a:cxn ang="0">
                  <a:pos x="828" y="660"/>
                </a:cxn>
                <a:cxn ang="0">
                  <a:pos x="828" y="798"/>
                </a:cxn>
                <a:cxn ang="0">
                  <a:pos x="468" y="798"/>
                </a:cxn>
                <a:cxn ang="0">
                  <a:pos x="468" y="660"/>
                </a:cxn>
                <a:cxn ang="0">
                  <a:pos x="234" y="882"/>
                </a:cxn>
                <a:cxn ang="0">
                  <a:pos x="552" y="882"/>
                </a:cxn>
                <a:cxn ang="0">
                  <a:pos x="552" y="1014"/>
                </a:cxn>
                <a:cxn ang="0">
                  <a:pos x="234" y="1014"/>
                </a:cxn>
                <a:cxn ang="0">
                  <a:pos x="234" y="882"/>
                </a:cxn>
                <a:cxn ang="0">
                  <a:pos x="360" y="1104"/>
                </a:cxn>
                <a:cxn ang="0">
                  <a:pos x="510" y="1104"/>
                </a:cxn>
                <a:cxn ang="0">
                  <a:pos x="510" y="1236"/>
                </a:cxn>
                <a:cxn ang="0">
                  <a:pos x="360" y="1236"/>
                </a:cxn>
                <a:cxn ang="0">
                  <a:pos x="360" y="1104"/>
                </a:cxn>
              </a:cxnLst>
              <a:rect l="0" t="0" r="r" b="b"/>
              <a:pathLst>
                <a:path w="1152" h="1236">
                  <a:moveTo>
                    <a:pt x="0" y="0"/>
                  </a:moveTo>
                  <a:lnTo>
                    <a:pt x="702" y="0"/>
                  </a:lnTo>
                  <a:lnTo>
                    <a:pt x="702" y="132"/>
                  </a:lnTo>
                  <a:lnTo>
                    <a:pt x="0" y="132"/>
                  </a:lnTo>
                  <a:lnTo>
                    <a:pt x="0" y="0"/>
                  </a:lnTo>
                  <a:close/>
                  <a:moveTo>
                    <a:pt x="84" y="216"/>
                  </a:moveTo>
                  <a:lnTo>
                    <a:pt x="1152" y="216"/>
                  </a:lnTo>
                  <a:lnTo>
                    <a:pt x="1152" y="354"/>
                  </a:lnTo>
                  <a:lnTo>
                    <a:pt x="84" y="354"/>
                  </a:lnTo>
                  <a:lnTo>
                    <a:pt x="84" y="216"/>
                  </a:lnTo>
                  <a:close/>
                  <a:moveTo>
                    <a:pt x="210" y="438"/>
                  </a:moveTo>
                  <a:lnTo>
                    <a:pt x="828" y="438"/>
                  </a:lnTo>
                  <a:lnTo>
                    <a:pt x="828" y="576"/>
                  </a:lnTo>
                  <a:lnTo>
                    <a:pt x="210" y="576"/>
                  </a:lnTo>
                  <a:lnTo>
                    <a:pt x="210" y="438"/>
                  </a:lnTo>
                  <a:close/>
                  <a:moveTo>
                    <a:pt x="468" y="660"/>
                  </a:moveTo>
                  <a:lnTo>
                    <a:pt x="828" y="660"/>
                  </a:lnTo>
                  <a:lnTo>
                    <a:pt x="828" y="798"/>
                  </a:lnTo>
                  <a:lnTo>
                    <a:pt x="468" y="798"/>
                  </a:lnTo>
                  <a:lnTo>
                    <a:pt x="468" y="660"/>
                  </a:lnTo>
                  <a:close/>
                  <a:moveTo>
                    <a:pt x="234" y="882"/>
                  </a:moveTo>
                  <a:lnTo>
                    <a:pt x="552" y="882"/>
                  </a:lnTo>
                  <a:lnTo>
                    <a:pt x="552" y="1014"/>
                  </a:lnTo>
                  <a:lnTo>
                    <a:pt x="234" y="1014"/>
                  </a:lnTo>
                  <a:lnTo>
                    <a:pt x="234" y="882"/>
                  </a:lnTo>
                  <a:close/>
                  <a:moveTo>
                    <a:pt x="360" y="1104"/>
                  </a:moveTo>
                  <a:lnTo>
                    <a:pt x="510" y="1104"/>
                  </a:lnTo>
                  <a:lnTo>
                    <a:pt x="510" y="1236"/>
                  </a:lnTo>
                  <a:lnTo>
                    <a:pt x="360" y="1236"/>
                  </a:lnTo>
                  <a:lnTo>
                    <a:pt x="360" y="1104"/>
                  </a:lnTo>
                  <a:close/>
                </a:path>
              </a:pathLst>
            </a:custGeom>
            <a:solidFill>
              <a:srgbClr val="9BBB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8"/>
            <p:cNvSpPr>
              <a:spLocks noEditPoints="1"/>
            </p:cNvSpPr>
            <p:nvPr/>
          </p:nvSpPr>
          <p:spPr bwMode="auto">
            <a:xfrm>
              <a:off x="746" y="2353"/>
              <a:ext cx="876" cy="1242"/>
            </a:xfrm>
            <a:custGeom>
              <a:avLst/>
              <a:gdLst/>
              <a:ahLst/>
              <a:cxnLst>
                <a:cxn ang="0">
                  <a:pos x="810" y="0"/>
                </a:cxn>
                <a:cxn ang="0">
                  <a:pos x="876" y="0"/>
                </a:cxn>
                <a:cxn ang="0">
                  <a:pos x="876" y="138"/>
                </a:cxn>
                <a:cxn ang="0">
                  <a:pos x="810" y="138"/>
                </a:cxn>
                <a:cxn ang="0">
                  <a:pos x="810" y="0"/>
                </a:cxn>
                <a:cxn ang="0">
                  <a:pos x="810" y="222"/>
                </a:cxn>
                <a:cxn ang="0">
                  <a:pos x="858" y="222"/>
                </a:cxn>
                <a:cxn ang="0">
                  <a:pos x="858" y="360"/>
                </a:cxn>
                <a:cxn ang="0">
                  <a:pos x="810" y="360"/>
                </a:cxn>
                <a:cxn ang="0">
                  <a:pos x="810" y="222"/>
                </a:cxn>
                <a:cxn ang="0">
                  <a:pos x="534" y="444"/>
                </a:cxn>
                <a:cxn ang="0">
                  <a:pos x="618" y="444"/>
                </a:cxn>
                <a:cxn ang="0">
                  <a:pos x="618" y="576"/>
                </a:cxn>
                <a:cxn ang="0">
                  <a:pos x="534" y="576"/>
                </a:cxn>
                <a:cxn ang="0">
                  <a:pos x="534" y="444"/>
                </a:cxn>
                <a:cxn ang="0">
                  <a:pos x="492" y="666"/>
                </a:cxn>
                <a:cxn ang="0">
                  <a:pos x="534" y="666"/>
                </a:cxn>
                <a:cxn ang="0">
                  <a:pos x="534" y="798"/>
                </a:cxn>
                <a:cxn ang="0">
                  <a:pos x="492" y="798"/>
                </a:cxn>
                <a:cxn ang="0">
                  <a:pos x="492" y="666"/>
                </a:cxn>
                <a:cxn ang="0">
                  <a:pos x="192" y="882"/>
                </a:cxn>
                <a:cxn ang="0">
                  <a:pos x="216" y="882"/>
                </a:cxn>
                <a:cxn ang="0">
                  <a:pos x="216" y="1020"/>
                </a:cxn>
                <a:cxn ang="0">
                  <a:pos x="192" y="1020"/>
                </a:cxn>
                <a:cxn ang="0">
                  <a:pos x="192" y="882"/>
                </a:cxn>
                <a:cxn ang="0">
                  <a:pos x="0" y="1104"/>
                </a:cxn>
                <a:cxn ang="0">
                  <a:pos x="24" y="1104"/>
                </a:cxn>
                <a:cxn ang="0">
                  <a:pos x="24" y="1242"/>
                </a:cxn>
                <a:cxn ang="0">
                  <a:pos x="0" y="1242"/>
                </a:cxn>
                <a:cxn ang="0">
                  <a:pos x="0" y="1104"/>
                </a:cxn>
              </a:cxnLst>
              <a:rect l="0" t="0" r="r" b="b"/>
              <a:pathLst>
                <a:path w="876" h="1242">
                  <a:moveTo>
                    <a:pt x="810" y="0"/>
                  </a:moveTo>
                  <a:lnTo>
                    <a:pt x="876" y="0"/>
                  </a:lnTo>
                  <a:lnTo>
                    <a:pt x="876" y="138"/>
                  </a:lnTo>
                  <a:lnTo>
                    <a:pt x="810" y="138"/>
                  </a:lnTo>
                  <a:lnTo>
                    <a:pt x="810" y="0"/>
                  </a:lnTo>
                  <a:close/>
                  <a:moveTo>
                    <a:pt x="810" y="222"/>
                  </a:moveTo>
                  <a:lnTo>
                    <a:pt x="858" y="222"/>
                  </a:lnTo>
                  <a:lnTo>
                    <a:pt x="858" y="360"/>
                  </a:lnTo>
                  <a:lnTo>
                    <a:pt x="810" y="360"/>
                  </a:lnTo>
                  <a:lnTo>
                    <a:pt x="810" y="222"/>
                  </a:lnTo>
                  <a:close/>
                  <a:moveTo>
                    <a:pt x="534" y="444"/>
                  </a:moveTo>
                  <a:lnTo>
                    <a:pt x="618" y="444"/>
                  </a:lnTo>
                  <a:lnTo>
                    <a:pt x="618" y="576"/>
                  </a:lnTo>
                  <a:lnTo>
                    <a:pt x="534" y="576"/>
                  </a:lnTo>
                  <a:lnTo>
                    <a:pt x="534" y="444"/>
                  </a:lnTo>
                  <a:close/>
                  <a:moveTo>
                    <a:pt x="492" y="666"/>
                  </a:moveTo>
                  <a:lnTo>
                    <a:pt x="534" y="666"/>
                  </a:lnTo>
                  <a:lnTo>
                    <a:pt x="534" y="798"/>
                  </a:lnTo>
                  <a:lnTo>
                    <a:pt x="492" y="798"/>
                  </a:lnTo>
                  <a:lnTo>
                    <a:pt x="492" y="666"/>
                  </a:lnTo>
                  <a:close/>
                  <a:moveTo>
                    <a:pt x="192" y="882"/>
                  </a:moveTo>
                  <a:lnTo>
                    <a:pt x="216" y="882"/>
                  </a:lnTo>
                  <a:lnTo>
                    <a:pt x="216" y="1020"/>
                  </a:lnTo>
                  <a:lnTo>
                    <a:pt x="192" y="1020"/>
                  </a:lnTo>
                  <a:lnTo>
                    <a:pt x="192" y="882"/>
                  </a:lnTo>
                  <a:close/>
                  <a:moveTo>
                    <a:pt x="0" y="1104"/>
                  </a:moveTo>
                  <a:lnTo>
                    <a:pt x="24" y="1104"/>
                  </a:lnTo>
                  <a:lnTo>
                    <a:pt x="24" y="1242"/>
                  </a:lnTo>
                  <a:lnTo>
                    <a:pt x="0" y="1242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8064A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9"/>
            <p:cNvSpPr>
              <a:spLocks noEditPoints="1"/>
            </p:cNvSpPr>
            <p:nvPr/>
          </p:nvSpPr>
          <p:spPr bwMode="auto">
            <a:xfrm>
              <a:off x="1280" y="1915"/>
              <a:ext cx="1002" cy="1236"/>
            </a:xfrm>
            <a:custGeom>
              <a:avLst/>
              <a:gdLst/>
              <a:ahLst/>
              <a:cxnLst>
                <a:cxn ang="0">
                  <a:pos x="150" y="0"/>
                </a:cxn>
                <a:cxn ang="0">
                  <a:pos x="300" y="0"/>
                </a:cxn>
                <a:cxn ang="0">
                  <a:pos x="300" y="132"/>
                </a:cxn>
                <a:cxn ang="0">
                  <a:pos x="150" y="132"/>
                </a:cxn>
                <a:cxn ang="0">
                  <a:pos x="150" y="0"/>
                </a:cxn>
                <a:cxn ang="0">
                  <a:pos x="600" y="216"/>
                </a:cxn>
                <a:cxn ang="0">
                  <a:pos x="1002" y="216"/>
                </a:cxn>
                <a:cxn ang="0">
                  <a:pos x="1002" y="354"/>
                </a:cxn>
                <a:cxn ang="0">
                  <a:pos x="600" y="354"/>
                </a:cxn>
                <a:cxn ang="0">
                  <a:pos x="600" y="216"/>
                </a:cxn>
                <a:cxn ang="0">
                  <a:pos x="342" y="438"/>
                </a:cxn>
                <a:cxn ang="0">
                  <a:pos x="1002" y="438"/>
                </a:cxn>
                <a:cxn ang="0">
                  <a:pos x="1002" y="576"/>
                </a:cxn>
                <a:cxn ang="0">
                  <a:pos x="342" y="576"/>
                </a:cxn>
                <a:cxn ang="0">
                  <a:pos x="342" y="438"/>
                </a:cxn>
                <a:cxn ang="0">
                  <a:pos x="324" y="660"/>
                </a:cxn>
                <a:cxn ang="0">
                  <a:pos x="642" y="660"/>
                </a:cxn>
                <a:cxn ang="0">
                  <a:pos x="642" y="798"/>
                </a:cxn>
                <a:cxn ang="0">
                  <a:pos x="324" y="798"/>
                </a:cxn>
                <a:cxn ang="0">
                  <a:pos x="324" y="660"/>
                </a:cxn>
                <a:cxn ang="0">
                  <a:pos x="84" y="882"/>
                </a:cxn>
                <a:cxn ang="0">
                  <a:pos x="258" y="882"/>
                </a:cxn>
                <a:cxn ang="0">
                  <a:pos x="258" y="1014"/>
                </a:cxn>
                <a:cxn ang="0">
                  <a:pos x="84" y="1014"/>
                </a:cxn>
                <a:cxn ang="0">
                  <a:pos x="84" y="882"/>
                </a:cxn>
                <a:cxn ang="0">
                  <a:pos x="0" y="1104"/>
                </a:cxn>
                <a:cxn ang="0">
                  <a:pos x="84" y="1104"/>
                </a:cxn>
                <a:cxn ang="0">
                  <a:pos x="84" y="1236"/>
                </a:cxn>
                <a:cxn ang="0">
                  <a:pos x="0" y="1236"/>
                </a:cxn>
                <a:cxn ang="0">
                  <a:pos x="0" y="1104"/>
                </a:cxn>
              </a:cxnLst>
              <a:rect l="0" t="0" r="r" b="b"/>
              <a:pathLst>
                <a:path w="1002" h="1236">
                  <a:moveTo>
                    <a:pt x="150" y="0"/>
                  </a:moveTo>
                  <a:lnTo>
                    <a:pt x="300" y="0"/>
                  </a:lnTo>
                  <a:lnTo>
                    <a:pt x="300" y="132"/>
                  </a:lnTo>
                  <a:lnTo>
                    <a:pt x="150" y="132"/>
                  </a:lnTo>
                  <a:lnTo>
                    <a:pt x="150" y="0"/>
                  </a:lnTo>
                  <a:close/>
                  <a:moveTo>
                    <a:pt x="600" y="216"/>
                  </a:moveTo>
                  <a:lnTo>
                    <a:pt x="1002" y="216"/>
                  </a:lnTo>
                  <a:lnTo>
                    <a:pt x="1002" y="354"/>
                  </a:lnTo>
                  <a:lnTo>
                    <a:pt x="600" y="354"/>
                  </a:lnTo>
                  <a:lnTo>
                    <a:pt x="600" y="216"/>
                  </a:lnTo>
                  <a:close/>
                  <a:moveTo>
                    <a:pt x="342" y="438"/>
                  </a:moveTo>
                  <a:lnTo>
                    <a:pt x="1002" y="438"/>
                  </a:lnTo>
                  <a:lnTo>
                    <a:pt x="1002" y="576"/>
                  </a:lnTo>
                  <a:lnTo>
                    <a:pt x="342" y="576"/>
                  </a:lnTo>
                  <a:lnTo>
                    <a:pt x="342" y="438"/>
                  </a:lnTo>
                  <a:close/>
                  <a:moveTo>
                    <a:pt x="324" y="660"/>
                  </a:moveTo>
                  <a:lnTo>
                    <a:pt x="642" y="660"/>
                  </a:lnTo>
                  <a:lnTo>
                    <a:pt x="642" y="798"/>
                  </a:lnTo>
                  <a:lnTo>
                    <a:pt x="324" y="798"/>
                  </a:lnTo>
                  <a:lnTo>
                    <a:pt x="324" y="660"/>
                  </a:lnTo>
                  <a:close/>
                  <a:moveTo>
                    <a:pt x="84" y="882"/>
                  </a:moveTo>
                  <a:lnTo>
                    <a:pt x="258" y="882"/>
                  </a:lnTo>
                  <a:lnTo>
                    <a:pt x="258" y="1014"/>
                  </a:lnTo>
                  <a:lnTo>
                    <a:pt x="84" y="1014"/>
                  </a:lnTo>
                  <a:lnTo>
                    <a:pt x="84" y="882"/>
                  </a:lnTo>
                  <a:close/>
                  <a:moveTo>
                    <a:pt x="0" y="1104"/>
                  </a:moveTo>
                  <a:lnTo>
                    <a:pt x="84" y="1104"/>
                  </a:lnTo>
                  <a:lnTo>
                    <a:pt x="84" y="1236"/>
                  </a:lnTo>
                  <a:lnTo>
                    <a:pt x="0" y="1236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4BAC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0"/>
            <p:cNvSpPr>
              <a:spLocks noChangeArrowheads="1"/>
            </p:cNvSpPr>
            <p:nvPr/>
          </p:nvSpPr>
          <p:spPr bwMode="auto">
            <a:xfrm>
              <a:off x="614" y="1870"/>
              <a:ext cx="6" cy="220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1"/>
            <p:cNvSpPr>
              <a:spLocks noEditPoints="1"/>
            </p:cNvSpPr>
            <p:nvPr/>
          </p:nvSpPr>
          <p:spPr bwMode="auto">
            <a:xfrm>
              <a:off x="593" y="1867"/>
              <a:ext cx="24" cy="22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0"/>
                </a:cxn>
                <a:cxn ang="0">
                  <a:pos x="24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222"/>
                </a:cxn>
                <a:cxn ang="0">
                  <a:pos x="24" y="222"/>
                </a:cxn>
                <a:cxn ang="0">
                  <a:pos x="24" y="228"/>
                </a:cxn>
                <a:cxn ang="0">
                  <a:pos x="0" y="228"/>
                </a:cxn>
                <a:cxn ang="0">
                  <a:pos x="0" y="222"/>
                </a:cxn>
                <a:cxn ang="0">
                  <a:pos x="0" y="444"/>
                </a:cxn>
                <a:cxn ang="0">
                  <a:pos x="24" y="444"/>
                </a:cxn>
                <a:cxn ang="0">
                  <a:pos x="24" y="450"/>
                </a:cxn>
                <a:cxn ang="0">
                  <a:pos x="0" y="450"/>
                </a:cxn>
                <a:cxn ang="0">
                  <a:pos x="0" y="444"/>
                </a:cxn>
                <a:cxn ang="0">
                  <a:pos x="0" y="660"/>
                </a:cxn>
                <a:cxn ang="0">
                  <a:pos x="24" y="660"/>
                </a:cxn>
                <a:cxn ang="0">
                  <a:pos x="24" y="666"/>
                </a:cxn>
                <a:cxn ang="0">
                  <a:pos x="0" y="666"/>
                </a:cxn>
                <a:cxn ang="0">
                  <a:pos x="0" y="660"/>
                </a:cxn>
                <a:cxn ang="0">
                  <a:pos x="0" y="882"/>
                </a:cxn>
                <a:cxn ang="0">
                  <a:pos x="24" y="882"/>
                </a:cxn>
                <a:cxn ang="0">
                  <a:pos x="24" y="888"/>
                </a:cxn>
                <a:cxn ang="0">
                  <a:pos x="0" y="888"/>
                </a:cxn>
                <a:cxn ang="0">
                  <a:pos x="0" y="882"/>
                </a:cxn>
                <a:cxn ang="0">
                  <a:pos x="0" y="1104"/>
                </a:cxn>
                <a:cxn ang="0">
                  <a:pos x="24" y="1104"/>
                </a:cxn>
                <a:cxn ang="0">
                  <a:pos x="24" y="1110"/>
                </a:cxn>
                <a:cxn ang="0">
                  <a:pos x="0" y="1110"/>
                </a:cxn>
                <a:cxn ang="0">
                  <a:pos x="0" y="1104"/>
                </a:cxn>
                <a:cxn ang="0">
                  <a:pos x="0" y="1326"/>
                </a:cxn>
                <a:cxn ang="0">
                  <a:pos x="24" y="1326"/>
                </a:cxn>
                <a:cxn ang="0">
                  <a:pos x="24" y="1332"/>
                </a:cxn>
                <a:cxn ang="0">
                  <a:pos x="0" y="1332"/>
                </a:cxn>
                <a:cxn ang="0">
                  <a:pos x="0" y="1326"/>
                </a:cxn>
                <a:cxn ang="0">
                  <a:pos x="0" y="1548"/>
                </a:cxn>
                <a:cxn ang="0">
                  <a:pos x="24" y="1548"/>
                </a:cxn>
                <a:cxn ang="0">
                  <a:pos x="24" y="1554"/>
                </a:cxn>
                <a:cxn ang="0">
                  <a:pos x="0" y="1554"/>
                </a:cxn>
                <a:cxn ang="0">
                  <a:pos x="0" y="1548"/>
                </a:cxn>
                <a:cxn ang="0">
                  <a:pos x="0" y="1764"/>
                </a:cxn>
                <a:cxn ang="0">
                  <a:pos x="24" y="1764"/>
                </a:cxn>
                <a:cxn ang="0">
                  <a:pos x="24" y="1770"/>
                </a:cxn>
                <a:cxn ang="0">
                  <a:pos x="0" y="1770"/>
                </a:cxn>
                <a:cxn ang="0">
                  <a:pos x="0" y="1764"/>
                </a:cxn>
                <a:cxn ang="0">
                  <a:pos x="0" y="1986"/>
                </a:cxn>
                <a:cxn ang="0">
                  <a:pos x="24" y="1986"/>
                </a:cxn>
                <a:cxn ang="0">
                  <a:pos x="24" y="1992"/>
                </a:cxn>
                <a:cxn ang="0">
                  <a:pos x="0" y="1992"/>
                </a:cxn>
                <a:cxn ang="0">
                  <a:pos x="0" y="1986"/>
                </a:cxn>
                <a:cxn ang="0">
                  <a:pos x="0" y="2208"/>
                </a:cxn>
                <a:cxn ang="0">
                  <a:pos x="24" y="2208"/>
                </a:cxn>
                <a:cxn ang="0">
                  <a:pos x="24" y="2214"/>
                </a:cxn>
                <a:cxn ang="0">
                  <a:pos x="0" y="2214"/>
                </a:cxn>
                <a:cxn ang="0">
                  <a:pos x="0" y="2208"/>
                </a:cxn>
              </a:cxnLst>
              <a:rect l="0" t="0" r="r" b="b"/>
              <a:pathLst>
                <a:path w="24" h="2214">
                  <a:moveTo>
                    <a:pt x="0" y="0"/>
                  </a:moveTo>
                  <a:lnTo>
                    <a:pt x="24" y="0"/>
                  </a:lnTo>
                  <a:lnTo>
                    <a:pt x="24" y="6"/>
                  </a:lnTo>
                  <a:lnTo>
                    <a:pt x="0" y="6"/>
                  </a:lnTo>
                  <a:lnTo>
                    <a:pt x="0" y="0"/>
                  </a:lnTo>
                  <a:close/>
                  <a:moveTo>
                    <a:pt x="0" y="222"/>
                  </a:moveTo>
                  <a:lnTo>
                    <a:pt x="24" y="222"/>
                  </a:lnTo>
                  <a:lnTo>
                    <a:pt x="24" y="228"/>
                  </a:lnTo>
                  <a:lnTo>
                    <a:pt x="0" y="228"/>
                  </a:lnTo>
                  <a:lnTo>
                    <a:pt x="0" y="222"/>
                  </a:lnTo>
                  <a:close/>
                  <a:moveTo>
                    <a:pt x="0" y="444"/>
                  </a:moveTo>
                  <a:lnTo>
                    <a:pt x="24" y="444"/>
                  </a:lnTo>
                  <a:lnTo>
                    <a:pt x="24" y="450"/>
                  </a:lnTo>
                  <a:lnTo>
                    <a:pt x="0" y="450"/>
                  </a:lnTo>
                  <a:lnTo>
                    <a:pt x="0" y="444"/>
                  </a:lnTo>
                  <a:close/>
                  <a:moveTo>
                    <a:pt x="0" y="660"/>
                  </a:moveTo>
                  <a:lnTo>
                    <a:pt x="24" y="660"/>
                  </a:lnTo>
                  <a:lnTo>
                    <a:pt x="24" y="666"/>
                  </a:lnTo>
                  <a:lnTo>
                    <a:pt x="0" y="666"/>
                  </a:lnTo>
                  <a:lnTo>
                    <a:pt x="0" y="660"/>
                  </a:lnTo>
                  <a:close/>
                  <a:moveTo>
                    <a:pt x="0" y="882"/>
                  </a:moveTo>
                  <a:lnTo>
                    <a:pt x="24" y="882"/>
                  </a:lnTo>
                  <a:lnTo>
                    <a:pt x="24" y="888"/>
                  </a:lnTo>
                  <a:lnTo>
                    <a:pt x="0" y="888"/>
                  </a:lnTo>
                  <a:lnTo>
                    <a:pt x="0" y="882"/>
                  </a:lnTo>
                  <a:close/>
                  <a:moveTo>
                    <a:pt x="0" y="1104"/>
                  </a:moveTo>
                  <a:lnTo>
                    <a:pt x="24" y="1104"/>
                  </a:lnTo>
                  <a:lnTo>
                    <a:pt x="24" y="1110"/>
                  </a:lnTo>
                  <a:lnTo>
                    <a:pt x="0" y="1110"/>
                  </a:lnTo>
                  <a:lnTo>
                    <a:pt x="0" y="1104"/>
                  </a:lnTo>
                  <a:close/>
                  <a:moveTo>
                    <a:pt x="0" y="1326"/>
                  </a:moveTo>
                  <a:lnTo>
                    <a:pt x="24" y="1326"/>
                  </a:lnTo>
                  <a:lnTo>
                    <a:pt x="24" y="1332"/>
                  </a:lnTo>
                  <a:lnTo>
                    <a:pt x="0" y="1332"/>
                  </a:lnTo>
                  <a:lnTo>
                    <a:pt x="0" y="1326"/>
                  </a:lnTo>
                  <a:close/>
                  <a:moveTo>
                    <a:pt x="0" y="1548"/>
                  </a:moveTo>
                  <a:lnTo>
                    <a:pt x="24" y="1548"/>
                  </a:lnTo>
                  <a:lnTo>
                    <a:pt x="24" y="1554"/>
                  </a:lnTo>
                  <a:lnTo>
                    <a:pt x="0" y="1554"/>
                  </a:lnTo>
                  <a:lnTo>
                    <a:pt x="0" y="1548"/>
                  </a:lnTo>
                  <a:close/>
                  <a:moveTo>
                    <a:pt x="0" y="1764"/>
                  </a:moveTo>
                  <a:lnTo>
                    <a:pt x="24" y="1764"/>
                  </a:lnTo>
                  <a:lnTo>
                    <a:pt x="24" y="1770"/>
                  </a:lnTo>
                  <a:lnTo>
                    <a:pt x="0" y="1770"/>
                  </a:lnTo>
                  <a:lnTo>
                    <a:pt x="0" y="1764"/>
                  </a:lnTo>
                  <a:close/>
                  <a:moveTo>
                    <a:pt x="0" y="1986"/>
                  </a:moveTo>
                  <a:lnTo>
                    <a:pt x="24" y="1986"/>
                  </a:lnTo>
                  <a:lnTo>
                    <a:pt x="24" y="1992"/>
                  </a:lnTo>
                  <a:lnTo>
                    <a:pt x="0" y="1992"/>
                  </a:lnTo>
                  <a:lnTo>
                    <a:pt x="0" y="1986"/>
                  </a:lnTo>
                  <a:close/>
                  <a:moveTo>
                    <a:pt x="0" y="2208"/>
                  </a:moveTo>
                  <a:lnTo>
                    <a:pt x="24" y="2208"/>
                  </a:lnTo>
                  <a:lnTo>
                    <a:pt x="24" y="2214"/>
                  </a:lnTo>
                  <a:lnTo>
                    <a:pt x="0" y="2214"/>
                  </a:lnTo>
                  <a:lnTo>
                    <a:pt x="0" y="220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2"/>
            <p:cNvSpPr>
              <a:spLocks noChangeArrowheads="1"/>
            </p:cNvSpPr>
            <p:nvPr/>
          </p:nvSpPr>
          <p:spPr bwMode="auto">
            <a:xfrm>
              <a:off x="509" y="1940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1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23"/>
            <p:cNvSpPr>
              <a:spLocks noChangeArrowheads="1"/>
            </p:cNvSpPr>
            <p:nvPr/>
          </p:nvSpPr>
          <p:spPr bwMode="auto">
            <a:xfrm>
              <a:off x="509" y="2161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2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24"/>
            <p:cNvSpPr>
              <a:spLocks noChangeArrowheads="1"/>
            </p:cNvSpPr>
            <p:nvPr/>
          </p:nvSpPr>
          <p:spPr bwMode="auto">
            <a:xfrm>
              <a:off x="509" y="2381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3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25"/>
            <p:cNvSpPr>
              <a:spLocks noChangeArrowheads="1"/>
            </p:cNvSpPr>
            <p:nvPr/>
          </p:nvSpPr>
          <p:spPr bwMode="auto">
            <a:xfrm>
              <a:off x="509" y="2602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4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26"/>
            <p:cNvSpPr>
              <a:spLocks noChangeArrowheads="1"/>
            </p:cNvSpPr>
            <p:nvPr/>
          </p:nvSpPr>
          <p:spPr bwMode="auto">
            <a:xfrm>
              <a:off x="509" y="2823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5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7"/>
            <p:cNvSpPr>
              <a:spLocks noChangeArrowheads="1"/>
            </p:cNvSpPr>
            <p:nvPr/>
          </p:nvSpPr>
          <p:spPr bwMode="auto">
            <a:xfrm>
              <a:off x="509" y="3044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6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28"/>
            <p:cNvSpPr>
              <a:spLocks noChangeArrowheads="1"/>
            </p:cNvSpPr>
            <p:nvPr/>
          </p:nvSpPr>
          <p:spPr bwMode="auto">
            <a:xfrm>
              <a:off x="509" y="3264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7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29"/>
            <p:cNvSpPr>
              <a:spLocks noChangeArrowheads="1"/>
            </p:cNvSpPr>
            <p:nvPr/>
          </p:nvSpPr>
          <p:spPr bwMode="auto">
            <a:xfrm>
              <a:off x="509" y="3485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8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30"/>
            <p:cNvSpPr>
              <a:spLocks noChangeArrowheads="1"/>
            </p:cNvSpPr>
            <p:nvPr/>
          </p:nvSpPr>
          <p:spPr bwMode="auto">
            <a:xfrm>
              <a:off x="509" y="3706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9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31"/>
            <p:cNvSpPr>
              <a:spLocks noChangeArrowheads="1"/>
            </p:cNvSpPr>
            <p:nvPr/>
          </p:nvSpPr>
          <p:spPr bwMode="auto">
            <a:xfrm>
              <a:off x="464" y="3927"/>
              <a:ext cx="12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10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32"/>
            <p:cNvSpPr>
              <a:spLocks noChangeArrowheads="1"/>
            </p:cNvSpPr>
            <p:nvPr/>
          </p:nvSpPr>
          <p:spPr bwMode="auto">
            <a:xfrm>
              <a:off x="2264" y="3103"/>
              <a:ext cx="42" cy="48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33"/>
            <p:cNvSpPr>
              <a:spLocks noChangeArrowheads="1"/>
            </p:cNvSpPr>
            <p:nvPr/>
          </p:nvSpPr>
          <p:spPr bwMode="auto">
            <a:xfrm>
              <a:off x="2328" y="3073"/>
              <a:ext cx="72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Здравоохранение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34"/>
            <p:cNvSpPr>
              <a:spLocks noChangeArrowheads="1"/>
            </p:cNvSpPr>
            <p:nvPr/>
          </p:nvSpPr>
          <p:spPr bwMode="auto">
            <a:xfrm>
              <a:off x="2264" y="3283"/>
              <a:ext cx="42" cy="48"/>
            </a:xfrm>
            <a:prstGeom prst="rect">
              <a:avLst/>
            </a:prstGeom>
            <a:solidFill>
              <a:srgbClr val="C0504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35"/>
            <p:cNvSpPr>
              <a:spLocks noChangeArrowheads="1"/>
            </p:cNvSpPr>
            <p:nvPr/>
          </p:nvSpPr>
          <p:spPr bwMode="auto">
            <a:xfrm>
              <a:off x="2328" y="3252"/>
              <a:ext cx="60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Недвижимость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36"/>
            <p:cNvSpPr>
              <a:spLocks noChangeArrowheads="1"/>
            </p:cNvSpPr>
            <p:nvPr/>
          </p:nvSpPr>
          <p:spPr bwMode="auto">
            <a:xfrm>
              <a:off x="2264" y="3463"/>
              <a:ext cx="42" cy="48"/>
            </a:xfrm>
            <a:prstGeom prst="rect">
              <a:avLst/>
            </a:prstGeom>
            <a:solidFill>
              <a:srgbClr val="9BBB5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37"/>
            <p:cNvSpPr>
              <a:spLocks noChangeArrowheads="1"/>
            </p:cNvSpPr>
            <p:nvPr/>
          </p:nvSpPr>
          <p:spPr bwMode="auto">
            <a:xfrm>
              <a:off x="2328" y="3431"/>
              <a:ext cx="89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Коммунальное хоз-во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38"/>
            <p:cNvSpPr>
              <a:spLocks noChangeArrowheads="1"/>
            </p:cNvSpPr>
            <p:nvPr/>
          </p:nvSpPr>
          <p:spPr bwMode="auto">
            <a:xfrm>
              <a:off x="2264" y="3643"/>
              <a:ext cx="42" cy="42"/>
            </a:xfrm>
            <a:prstGeom prst="rect">
              <a:avLst/>
            </a:prstGeom>
            <a:solidFill>
              <a:srgbClr val="8064A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39"/>
            <p:cNvSpPr>
              <a:spLocks noChangeArrowheads="1"/>
            </p:cNvSpPr>
            <p:nvPr/>
          </p:nvSpPr>
          <p:spPr bwMode="auto">
            <a:xfrm>
              <a:off x="2328" y="3611"/>
              <a:ext cx="80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 smtClean="0">
                  <a:solidFill>
                    <a:srgbClr val="000000"/>
                  </a:solidFill>
                  <a:cs typeface="Arial" pitchFamily="34" charset="0"/>
                </a:rPr>
                <a:t>Телекоммуникации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40"/>
            <p:cNvSpPr>
              <a:spLocks noChangeArrowheads="1"/>
            </p:cNvSpPr>
            <p:nvPr/>
          </p:nvSpPr>
          <p:spPr bwMode="auto">
            <a:xfrm>
              <a:off x="2264" y="3823"/>
              <a:ext cx="42" cy="42"/>
            </a:xfrm>
            <a:prstGeom prst="rect">
              <a:avLst/>
            </a:prstGeom>
            <a:solidFill>
              <a:srgbClr val="4BACC6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41"/>
            <p:cNvSpPr>
              <a:spLocks noChangeArrowheads="1"/>
            </p:cNvSpPr>
            <p:nvPr/>
          </p:nvSpPr>
          <p:spPr bwMode="auto">
            <a:xfrm>
              <a:off x="2328" y="3790"/>
              <a:ext cx="11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ИТ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7" name="CasellaDiTesto 52"/>
          <p:cNvSpPr txBox="1">
            <a:spLocks noChangeArrowheads="1"/>
          </p:cNvSpPr>
          <p:nvPr/>
        </p:nvSpPr>
        <p:spPr bwMode="auto">
          <a:xfrm>
            <a:off x="1301130" y="4725144"/>
            <a:ext cx="2571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200" b="1" dirty="0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Абсолютные значения указывают на абсолютное количество лотов</a:t>
            </a:r>
            <a:endParaRPr lang="en-US" sz="1200" b="1" dirty="0">
              <a:solidFill>
                <a:srgbClr val="090E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ttangolo 57"/>
          <p:cNvSpPr/>
          <p:nvPr/>
        </p:nvSpPr>
        <p:spPr bwMode="auto">
          <a:xfrm>
            <a:off x="6465168" y="1124744"/>
            <a:ext cx="1637646" cy="4028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C00000"/>
                </a:solidFill>
                <a:latin typeface="Arial" charset="0"/>
              </a:rPr>
              <a:t>Пример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sp>
        <p:nvSpPr>
          <p:cNvPr id="59" name="Rectangle 11"/>
          <p:cNvSpPr>
            <a:spLocks noChangeArrowheads="1"/>
          </p:cNvSpPr>
          <p:nvPr/>
        </p:nvSpPr>
        <p:spPr bwMode="auto">
          <a:xfrm>
            <a:off x="1375940" y="908720"/>
            <a:ext cx="49452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 eaLnBrk="0" hangingPunct="0"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Некоторые индикаторы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(1/2)</a:t>
            </a:r>
            <a:endParaRPr lang="it-IT" sz="2000" b="1" dirty="0">
              <a:solidFill>
                <a:srgbClr val="C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360" y="1563239"/>
            <a:ext cx="4792184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38621" y="1772816"/>
            <a:ext cx="13905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Здравоохранение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642524" y="2303294"/>
            <a:ext cx="13905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ИТ оборудование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552956" y="2807350"/>
            <a:ext cx="1502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Телекоммуникации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664968" y="3311406"/>
            <a:ext cx="13905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Недвижимость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8496944" y="2303294"/>
            <a:ext cx="1496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ТОП-3 поставщиков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481392" y="2807350"/>
            <a:ext cx="1496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ТОП-5 поставщиков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481392" y="3284984"/>
            <a:ext cx="1496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Другие поставщики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69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26</a:t>
            </a:fld>
            <a:endParaRPr lang="it-IT" dirty="0"/>
          </a:p>
        </p:txBody>
      </p:sp>
      <p:grpSp>
        <p:nvGrpSpPr>
          <p:cNvPr id="3" name="Gruppo 2"/>
          <p:cNvGrpSpPr/>
          <p:nvPr/>
        </p:nvGrpSpPr>
        <p:grpSpPr>
          <a:xfrm>
            <a:off x="933089" y="1052736"/>
            <a:ext cx="6756215" cy="4380282"/>
            <a:chOff x="1300162" y="1223076"/>
            <a:chExt cx="6296025" cy="4029075"/>
          </a:xfrm>
        </p:grpSpPr>
        <p:sp>
          <p:nvSpPr>
            <p:cNvPr id="5" name="Rettangolo 4"/>
            <p:cNvSpPr/>
            <p:nvPr/>
          </p:nvSpPr>
          <p:spPr bwMode="auto">
            <a:xfrm>
              <a:off x="2141602" y="1346455"/>
              <a:ext cx="2613219" cy="1677081"/>
            </a:xfrm>
            <a:prstGeom prst="rect">
              <a:avLst/>
            </a:prstGeom>
            <a:solidFill>
              <a:srgbClr val="D99795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ttangolo 5"/>
            <p:cNvSpPr/>
            <p:nvPr/>
          </p:nvSpPr>
          <p:spPr bwMode="auto">
            <a:xfrm>
              <a:off x="2170776" y="1333506"/>
              <a:ext cx="852926" cy="504041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90E21"/>
                  </a:solidFill>
                  <a:effectLst/>
                  <a:latin typeface="Calibri" pitchFamily="34" charset="0"/>
                </a:rPr>
                <a:t>Squeezingmarket</a:t>
              </a:r>
            </a:p>
          </p:txBody>
        </p:sp>
        <p:sp>
          <p:nvSpPr>
            <p:cNvPr id="7" name="Rettangolo 6"/>
            <p:cNvSpPr/>
            <p:nvPr/>
          </p:nvSpPr>
          <p:spPr bwMode="auto">
            <a:xfrm>
              <a:off x="4799999" y="1352564"/>
              <a:ext cx="2613219" cy="1677081"/>
            </a:xfrm>
            <a:prstGeom prst="rect">
              <a:avLst/>
            </a:prstGeom>
            <a:solidFill>
              <a:srgbClr val="B8CCE4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ttangolo 7"/>
            <p:cNvSpPr/>
            <p:nvPr/>
          </p:nvSpPr>
          <p:spPr bwMode="auto">
            <a:xfrm>
              <a:off x="6529165" y="1333504"/>
              <a:ext cx="852926" cy="504041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90E21"/>
                  </a:solidFill>
                  <a:effectLst/>
                  <a:latin typeface="Calibri" pitchFamily="34" charset="0"/>
                </a:rPr>
                <a:t>Dynamic market</a:t>
              </a:r>
            </a:p>
          </p:txBody>
        </p:sp>
        <p:sp>
          <p:nvSpPr>
            <p:cNvPr id="9" name="Rettangolo 8"/>
            <p:cNvSpPr/>
            <p:nvPr/>
          </p:nvSpPr>
          <p:spPr bwMode="auto">
            <a:xfrm>
              <a:off x="2143063" y="3075705"/>
              <a:ext cx="2613219" cy="147502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ttangolo 9"/>
            <p:cNvSpPr/>
            <p:nvPr/>
          </p:nvSpPr>
          <p:spPr bwMode="auto">
            <a:xfrm>
              <a:off x="2178286" y="4060408"/>
              <a:ext cx="852926" cy="443315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90E21"/>
                  </a:solidFill>
                  <a:effectLst/>
                  <a:latin typeface="Calibri" pitchFamily="34" charset="0"/>
                </a:rPr>
                <a:t>Static market</a:t>
              </a:r>
            </a:p>
          </p:txBody>
        </p:sp>
        <p:sp>
          <p:nvSpPr>
            <p:cNvPr id="11" name="Rettangolo 10"/>
            <p:cNvSpPr/>
            <p:nvPr/>
          </p:nvSpPr>
          <p:spPr bwMode="auto">
            <a:xfrm>
              <a:off x="4809164" y="3065075"/>
              <a:ext cx="2613219" cy="1485660"/>
            </a:xfrm>
            <a:prstGeom prst="rect">
              <a:avLst/>
            </a:prstGeom>
            <a:solidFill>
              <a:srgbClr val="C2D69A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ttangolo 11"/>
            <p:cNvSpPr/>
            <p:nvPr/>
          </p:nvSpPr>
          <p:spPr bwMode="auto">
            <a:xfrm>
              <a:off x="6560384" y="4032799"/>
              <a:ext cx="852926" cy="478983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90E21"/>
                  </a:solidFill>
                  <a:effectLst/>
                  <a:latin typeface="Calibri" pitchFamily="34" charset="0"/>
                </a:rPr>
                <a:t>Expanding market</a:t>
              </a:r>
            </a:p>
          </p:txBody>
        </p:sp>
        <p:graphicFrame>
          <p:nvGraphicFramePr>
            <p:cNvPr id="13" name="Grafico 12"/>
            <p:cNvGraphicFramePr/>
            <p:nvPr>
              <p:extLst>
                <p:ext uri="{D42A27DB-BD31-4B8C-83A1-F6EECF244321}">
                  <p14:modId xmlns:p14="http://schemas.microsoft.com/office/powerpoint/2010/main" val="3026205754"/>
                </p:ext>
              </p:extLst>
            </p:nvPr>
          </p:nvGraphicFramePr>
          <p:xfrm>
            <a:off x="1300162" y="1223076"/>
            <a:ext cx="6296025" cy="40290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14" name="Rettangolo 13"/>
          <p:cNvSpPr/>
          <p:nvPr/>
        </p:nvSpPr>
        <p:spPr>
          <a:xfrm>
            <a:off x="463523" y="5301208"/>
            <a:ext cx="9073008" cy="125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8175" lvl="1" indent="-180975" eaLnBrk="0" hangingPunct="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входа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«новых» компаний, участвующих в тендере в момент </a:t>
            </a:r>
            <a:r>
              <a:rPr lang="en-US" sz="1600" b="1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участников тендера в момент </a:t>
            </a:r>
            <a:r>
              <a:rPr lang="en-US" sz="1600" b="1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638175" lvl="1" indent="-180975" eaLnBrk="0" hangingPunct="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выхода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компаний, участвующих в тендере в момент </a:t>
            </a:r>
            <a:r>
              <a:rPr lang="en-US" sz="1600" b="1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t-1</a:t>
            </a:r>
            <a:r>
              <a:rPr lang="ru-RU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ИСКЛЮЧАЯ момент </a:t>
            </a:r>
            <a:r>
              <a:rPr lang="en-US" sz="1600" b="1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компаний, участвующих в тендере </a:t>
            </a:r>
            <a:r>
              <a:rPr lang="en-US" sz="1600" b="1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t-1</a:t>
            </a:r>
            <a:endParaRPr lang="en-US" sz="1600" b="1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7617296" y="1340769"/>
            <a:ext cx="2264735" cy="175932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anchor="ctr">
            <a:noAutofit/>
          </a:bodyPr>
          <a:lstStyle/>
          <a:p>
            <a:pPr algn="ctr" eaLnBrk="0" hangingPunct="0">
              <a:spcAft>
                <a:spcPts val="600"/>
              </a:spcAft>
            </a:pPr>
            <a:r>
              <a:rPr lang="ru-RU" sz="1400" dirty="0" smtClean="0">
                <a:solidFill>
                  <a:srgbClr val="18185E"/>
                </a:solidFill>
                <a:latin typeface="Trebuchet MS" pitchFamily="34" charset="0"/>
              </a:rPr>
              <a:t>Индекс выхода </a:t>
            </a:r>
          </a:p>
          <a:p>
            <a:pPr algn="ctr" eaLnBrk="0" hangingPunct="0">
              <a:spcAft>
                <a:spcPts val="600"/>
              </a:spcAft>
            </a:pPr>
            <a:r>
              <a:rPr lang="en-US" sz="1400" dirty="0" smtClean="0">
                <a:solidFill>
                  <a:srgbClr val="18185E"/>
                </a:solidFill>
                <a:latin typeface="Trebuchet MS" pitchFamily="34" charset="0"/>
              </a:rPr>
              <a:t>vs. </a:t>
            </a:r>
            <a:endParaRPr lang="ru-RU" sz="1400" dirty="0" smtClean="0">
              <a:solidFill>
                <a:srgbClr val="18185E"/>
              </a:solidFill>
              <a:latin typeface="Trebuchet MS" pitchFamily="34" charset="0"/>
            </a:endParaRPr>
          </a:p>
          <a:p>
            <a:pPr algn="ctr" eaLnBrk="0" hangingPunct="0">
              <a:spcAft>
                <a:spcPts val="600"/>
              </a:spcAft>
            </a:pPr>
            <a:r>
              <a:rPr lang="ru-RU" sz="1400" dirty="0" smtClean="0">
                <a:solidFill>
                  <a:srgbClr val="18185E"/>
                </a:solidFill>
                <a:latin typeface="Trebuchet MS" pitchFamily="34" charset="0"/>
              </a:rPr>
              <a:t>Индекс входа</a:t>
            </a:r>
            <a:endParaRPr lang="en-US" sz="1400" b="0" dirty="0" smtClean="0">
              <a:solidFill>
                <a:srgbClr val="18185E"/>
              </a:solidFill>
              <a:latin typeface="Trebuchet MS" pitchFamily="34" charset="0"/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ru-RU" sz="1200" b="0" dirty="0" smtClean="0">
                <a:solidFill>
                  <a:srgbClr val="18185E"/>
                </a:solidFill>
                <a:latin typeface="Trebuchet MS" pitchFamily="34" charset="0"/>
              </a:rPr>
              <a:t>средние значения </a:t>
            </a:r>
            <a:r>
              <a:rPr lang="en-US" sz="1200" b="0" dirty="0" smtClean="0">
                <a:solidFill>
                  <a:srgbClr val="18185E"/>
                </a:solidFill>
                <a:latin typeface="Trebuchet MS" pitchFamily="34" charset="0"/>
              </a:rPr>
              <a:t>(n) </a:t>
            </a:r>
            <a:r>
              <a:rPr lang="ru-RU" sz="1200" b="0" dirty="0" smtClean="0">
                <a:solidFill>
                  <a:srgbClr val="18185E"/>
                </a:solidFill>
                <a:latin typeface="Trebuchet MS" pitchFamily="34" charset="0"/>
              </a:rPr>
              <a:t>вариантов/версий по каждому рамочному контракту</a:t>
            </a:r>
            <a:endParaRPr lang="en-US" sz="1200" b="0" dirty="0">
              <a:solidFill>
                <a:srgbClr val="18185E"/>
              </a:solidFill>
              <a:latin typeface="Trebuchet MS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33873" y="3892075"/>
            <a:ext cx="936104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alibri" pitchFamily="34" charset="0"/>
              </a:rPr>
              <a:t>Расширяющийся рынок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54561" y="1193511"/>
            <a:ext cx="936104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alibri" pitchFamily="34" charset="0"/>
              </a:rPr>
              <a:t>Сужающийся</a:t>
            </a:r>
          </a:p>
          <a:p>
            <a:pPr algn="ctr"/>
            <a:r>
              <a:rPr lang="ru-RU" sz="1400" b="1" dirty="0" smtClean="0">
                <a:latin typeface="Calibri" pitchFamily="34" charset="0"/>
              </a:rPr>
              <a:t>рынок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80123" y="3873622"/>
            <a:ext cx="936104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alibri" pitchFamily="34" charset="0"/>
              </a:rPr>
              <a:t>Статический рынок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77792" y="1195872"/>
            <a:ext cx="936104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alibri" pitchFamily="34" charset="0"/>
              </a:rPr>
              <a:t>Динамичный рынок</a:t>
            </a:r>
            <a:endParaRPr lang="en-US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6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3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1712640" y="1124744"/>
            <a:ext cx="6600518" cy="432048"/>
          </a:xfrm>
        </p:spPr>
        <p:txBody>
          <a:bodyPr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индикаторы эффективности (помимо прочего)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656856" y="3573016"/>
            <a:ext cx="2160240" cy="64807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288704" y="3177263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Соотношение цены и качества</a:t>
            </a:r>
            <a:endParaRPr lang="it-IT" sz="14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5169024" y="328498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Экономия средств</a:t>
            </a:r>
            <a:endParaRPr lang="it-IT" sz="1400" b="1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288704" y="389705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Вовлечение МСБ</a:t>
            </a:r>
            <a:endParaRPr lang="it-IT" sz="14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169024" y="386104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Степень успеха</a:t>
            </a:r>
            <a:endParaRPr lang="it-IT" sz="1400" b="1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288704" y="4544833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Динамика рынка</a:t>
            </a:r>
            <a:endParaRPr lang="it-IT" sz="14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5169024" y="443711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Концентрация </a:t>
            </a:r>
            <a:r>
              <a:rPr lang="it-IT" sz="1400" b="1" i="1" dirty="0" smtClean="0"/>
              <a:t>/</a:t>
            </a:r>
          </a:p>
          <a:p>
            <a:r>
              <a:rPr lang="ru-RU" sz="1400" b="1" i="1" dirty="0" smtClean="0"/>
              <a:t>Индикаторы входа - выхода</a:t>
            </a:r>
            <a:endParaRPr lang="it-IT" sz="1400" b="1" i="1" dirty="0"/>
          </a:p>
        </p:txBody>
      </p:sp>
      <p:cxnSp>
        <p:nvCxnSpPr>
          <p:cNvPr id="25" name="Connettore 2 24"/>
          <p:cNvCxnSpPr>
            <a:stCxn id="14" idx="3"/>
            <a:endCxn id="16" idx="1"/>
          </p:cNvCxnSpPr>
          <p:nvPr/>
        </p:nvCxnSpPr>
        <p:spPr bwMode="auto">
          <a:xfrm>
            <a:off x="4304928" y="3438873"/>
            <a:ext cx="864096" cy="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ttore 2 26"/>
          <p:cNvCxnSpPr/>
          <p:nvPr/>
        </p:nvCxnSpPr>
        <p:spPr bwMode="auto">
          <a:xfrm>
            <a:off x="4304928" y="4077072"/>
            <a:ext cx="864096" cy="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ttore 2 27"/>
          <p:cNvCxnSpPr/>
          <p:nvPr/>
        </p:nvCxnSpPr>
        <p:spPr bwMode="auto">
          <a:xfrm>
            <a:off x="4304928" y="4725144"/>
            <a:ext cx="864096" cy="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2131282" y="2565152"/>
            <a:ext cx="2533686" cy="43180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Экономическое измерение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4664968" y="2564904"/>
            <a:ext cx="2808312" cy="43180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Индикатор(ы) эффективности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4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1280592" y="1052736"/>
            <a:ext cx="5760640" cy="432048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экономии средств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656856" y="3573016"/>
            <a:ext cx="2160240" cy="64807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40632" y="191683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основные проблемы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427426" y="3068960"/>
            <a:ext cx="2533686" cy="43180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цена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427426" y="3861296"/>
            <a:ext cx="2533686" cy="43180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Неоднородность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512" y="908721"/>
            <a:ext cx="8928992" cy="432048"/>
          </a:xfrm>
        </p:spPr>
        <p:txBody>
          <a:bodyPr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оценки экономии, применяемая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Институтом статистики Италии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(ISTAT) (1/2)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4488" y="1628800"/>
            <a:ext cx="8928992" cy="2880320"/>
          </a:xfrm>
        </p:spPr>
        <p:txBody>
          <a:bodyPr/>
          <a:lstStyle/>
          <a:p>
            <a:pPr marL="0" indent="0"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цен на сопоставимые товары/услуги, приобретенные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и вне рамочных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(РК) </a:t>
            </a:r>
            <a:endParaRPr lang="it-I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Сопоставимые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выводятся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3-х ступенчатой процедуры: 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Делается запрос государственным органам в предоставлении цен на соответствующий набор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продуктов, купленных через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и/или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 рамочных контрактов C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onsip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Оценивается денежная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продукции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являются специфическими для покупок, сделанных либо через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 рамочных контрактов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Consip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ru-RU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закупочные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очищаются от стоимости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продукции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закупается как через, так и вне рамочных контрактов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/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β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6" name="Freccia in giù 5"/>
          <p:cNvSpPr/>
          <p:nvPr/>
        </p:nvSpPr>
        <p:spPr bwMode="auto">
          <a:xfrm>
            <a:off x="4304928" y="5244084"/>
            <a:ext cx="936104" cy="504056"/>
          </a:xfrm>
          <a:prstGeom prst="downArrow">
            <a:avLst/>
          </a:prstGeom>
          <a:solidFill>
            <a:srgbClr val="002E8A"/>
          </a:solidFill>
          <a:ln>
            <a:noFill/>
          </a:ln>
          <a:effectLst/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244588" y="5748140"/>
            <a:ext cx="70567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hangingPunct="0">
              <a:spcBef>
                <a:spcPts val="600"/>
              </a:spcBef>
            </a:pPr>
            <a:r>
              <a:rPr lang="ru-RU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ru-RU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consip </a:t>
            </a:r>
            <a:r>
              <a:rPr lang="ru-RU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it-IT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kern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ru-RU" sz="1800" b="1" kern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цены на сопоставимую продукцию, закупленную через или вне рамочных контрактов </a:t>
            </a:r>
            <a:r>
              <a:rPr lang="it-IT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ru-RU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соответственно</a:t>
            </a:r>
            <a:endParaRPr lang="it-IT" sz="17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2"/>
          <p:cNvSpPr/>
          <p:nvPr/>
        </p:nvSpPr>
        <p:spPr bwMode="auto">
          <a:xfrm>
            <a:off x="3512840" y="4149080"/>
            <a:ext cx="2808312" cy="864096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lvl="0" algn="ctr" eaLnBrk="0" hangingPunct="0">
              <a:lnSpc>
                <a:spcPct val="150000"/>
              </a:lnSpc>
              <a:spcBef>
                <a:spcPct val="20000"/>
              </a:spcBef>
            </a:pPr>
            <a:r>
              <a:rPr lang="it-IT" sz="20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el-GR" sz="2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it-IT" sz="2000" b="1" kern="0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2000" b="1" kern="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2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2000" b="1" kern="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2000" b="1" kern="0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endParaRPr lang="it-IT" sz="2000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6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64568" y="2024844"/>
            <a:ext cx="7992888" cy="1764196"/>
          </a:xfrm>
        </p:spPr>
        <p:txBody>
          <a:bodyPr/>
          <a:lstStyle/>
          <a:p>
            <a:pPr marL="0" indent="0" algn="just"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стоимости полученной экономии от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покупки через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рамочные контракты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выражается как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разница в процентах между ценами на сопоставимые продукты, приобретенные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есть, путем вычисления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656856" y="3573016"/>
            <a:ext cx="2160240" cy="64807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32802" y="908721"/>
            <a:ext cx="8256702" cy="432048"/>
          </a:xfrm>
        </p:spPr>
        <p:txBody>
          <a:bodyPr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оценки экономии, применяемая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Институтом статистики Италии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(ISTAT)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(2/2)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22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195980" y="1772816"/>
            <a:ext cx="9324000" cy="4320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/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F8C092E8-61C7-4D84-8CC3-1A9EC3603E33}" type="slidenum">
              <a:rPr lang="it-IT" sz="900" smtClean="0">
                <a:ea typeface="MS PGothic" pitchFamily="34" charset="-128"/>
              </a:rPr>
              <a:pPr eaLnBrk="1" hangingPunct="1"/>
              <a:t>7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54" name="Rettangolo 53"/>
          <p:cNvSpPr/>
          <p:nvPr/>
        </p:nvSpPr>
        <p:spPr bwMode="auto">
          <a:xfrm>
            <a:off x="1424609" y="3068960"/>
            <a:ext cx="5624300" cy="176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108000" tIns="72000" rIns="25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Процесс оценки</a:t>
            </a:r>
            <a:endParaRPr kumimoji="0" lang="it-IT" sz="1100" b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293241" y="1051396"/>
            <a:ext cx="6108031" cy="433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000" b="1" kern="0" dirty="0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Методология в простой схеме</a:t>
            </a:r>
            <a:endParaRPr lang="it-IT" sz="2000" b="1" kern="0" dirty="0">
              <a:solidFill>
                <a:srgbClr val="CC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Rectangle 28"/>
          <p:cNvSpPr/>
          <p:nvPr/>
        </p:nvSpPr>
        <p:spPr bwMode="auto">
          <a:xfrm>
            <a:off x="942166" y="4887852"/>
            <a:ext cx="1800200" cy="1277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6"/>
          <p:cNvSpPr/>
          <p:nvPr/>
        </p:nvSpPr>
        <p:spPr bwMode="auto">
          <a:xfrm>
            <a:off x="309520" y="1916831"/>
            <a:ext cx="2267216" cy="11521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162000" rIns="72000" bIns="10800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hlinkshowjump?jump=nextslide"/>
              </a:rPr>
              <a:t>вопросника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сбора информации об уровне и составе государственных расходов на определенный набор продуктов</a:t>
            </a:r>
            <a:endParaRPr kumimoji="0" lang="en-US" sz="120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6"/>
          <p:cNvSpPr/>
          <p:nvPr/>
        </p:nvSpPr>
        <p:spPr bwMode="auto">
          <a:xfrm>
            <a:off x="3728864" y="3645024"/>
            <a:ext cx="1800000" cy="9047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108000" rIns="72000" bIns="108000" numCol="1" rtlCol="0" anchor="t" anchorCtr="0" compatLnSpc="1">
            <a:prstTxWarp prst="textNoShape">
              <a:avLst/>
            </a:prstTxWarp>
          </a:bodyPr>
          <a:lstStyle/>
          <a:p>
            <a:pPr marL="0" lvl="1"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регрессии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связывают закупочные цены с характеристиками продуктов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6"/>
          <p:cNvSpPr/>
          <p:nvPr/>
        </p:nvSpPr>
        <p:spPr bwMode="auto">
          <a:xfrm>
            <a:off x="5889104" y="3717032"/>
            <a:ext cx="1083992" cy="5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108000" rIns="7200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на устойчивость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CasellaDiTesto 57"/>
          <p:cNvSpPr txBox="1"/>
          <p:nvPr/>
        </p:nvSpPr>
        <p:spPr>
          <a:xfrm>
            <a:off x="7545488" y="1916832"/>
            <a:ext cx="1800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it-IT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6"/>
          <p:cNvSpPr/>
          <p:nvPr/>
        </p:nvSpPr>
        <p:spPr bwMode="auto">
          <a:xfrm>
            <a:off x="1568624" y="3494078"/>
            <a:ext cx="1800000" cy="11409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162000" rIns="72000" bIns="1080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набора данных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переменных, которые будут использоваться в оценках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регрессии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hape 36"/>
          <p:cNvCxnSpPr/>
          <p:nvPr/>
        </p:nvCxnSpPr>
        <p:spPr bwMode="auto">
          <a:xfrm rot="16200000" flipH="1">
            <a:off x="827232" y="3288391"/>
            <a:ext cx="954008" cy="479336"/>
          </a:xfrm>
          <a:prstGeom prst="bentConnector2">
            <a:avLst/>
          </a:prstGeom>
          <a:noFill/>
          <a:ln>
            <a:solidFill>
              <a:schemeClr val="tx1"/>
            </a:solidFill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5" name="Picture 2" descr="C:\Users\amanca\Desktop\untitled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64968" y="2564904"/>
            <a:ext cx="337867" cy="337867"/>
          </a:xfrm>
          <a:prstGeom prst="rect">
            <a:avLst/>
          </a:prstGeom>
          <a:noFill/>
        </p:spPr>
      </p:pic>
      <p:cxnSp>
        <p:nvCxnSpPr>
          <p:cNvPr id="14346" name="Connettore 2 14345"/>
          <p:cNvCxnSpPr/>
          <p:nvPr/>
        </p:nvCxnSpPr>
        <p:spPr bwMode="auto">
          <a:xfrm>
            <a:off x="4536196" y="4091652"/>
            <a:ext cx="914399" cy="903629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Rectangle 6"/>
          <p:cNvSpPr/>
          <p:nvPr/>
        </p:nvSpPr>
        <p:spPr bwMode="auto">
          <a:xfrm>
            <a:off x="7401272" y="2276872"/>
            <a:ext cx="2088232" cy="1008112"/>
          </a:xfrm>
          <a:prstGeom prst="rect">
            <a:avLst/>
          </a:prstGeom>
          <a:solidFill>
            <a:srgbClr val="E3C9E3"/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/>
        </p:spPr>
        <p:txBody>
          <a:bodyPr vert="horz" wrap="square" lIns="72000" tIns="180000" rIns="72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Относительность результатов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выше степень отсутствия отклика, тем ниже информационная значимость анализа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2" name="Connettore 2 71"/>
          <p:cNvCxnSpPr/>
          <p:nvPr/>
        </p:nvCxnSpPr>
        <p:spPr bwMode="auto">
          <a:xfrm>
            <a:off x="6969224" y="4005064"/>
            <a:ext cx="44611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4" name="Picture 3" descr="C:\Users\amanca\Desktop\untitled1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48909" y="3789040"/>
            <a:ext cx="352363" cy="316680"/>
          </a:xfrm>
          <a:prstGeom prst="rect">
            <a:avLst/>
          </a:prstGeom>
          <a:noFill/>
        </p:spPr>
      </p:pic>
      <p:cxnSp>
        <p:nvCxnSpPr>
          <p:cNvPr id="14350" name="Connettore 2 14349"/>
          <p:cNvCxnSpPr/>
          <p:nvPr/>
        </p:nvCxnSpPr>
        <p:spPr bwMode="auto">
          <a:xfrm>
            <a:off x="2576736" y="2708920"/>
            <a:ext cx="482453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7" name="Picture 3" descr="C:\Users\amanca\Desktop\untitled1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229" y="3212976"/>
            <a:ext cx="352363" cy="316680"/>
          </a:xfrm>
          <a:prstGeom prst="rect">
            <a:avLst/>
          </a:prstGeom>
          <a:noFill/>
        </p:spPr>
      </p:pic>
      <p:sp>
        <p:nvSpPr>
          <p:cNvPr id="28" name="CasellaDiTesto 57"/>
          <p:cNvSpPr txBox="1"/>
          <p:nvPr/>
        </p:nvSpPr>
        <p:spPr>
          <a:xfrm>
            <a:off x="287320" y="4088105"/>
            <a:ext cx="120929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отклика</a:t>
            </a:r>
            <a:endParaRPr lang="it-IT" sz="1200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CasellaDiTesto 57"/>
          <p:cNvSpPr txBox="1"/>
          <p:nvPr/>
        </p:nvSpPr>
        <p:spPr>
          <a:xfrm>
            <a:off x="3757494" y="2060848"/>
            <a:ext cx="1987594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отклика</a:t>
            </a:r>
            <a:endParaRPr lang="it-IT" sz="1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reccia a destra 14"/>
          <p:cNvSpPr/>
          <p:nvPr/>
        </p:nvSpPr>
        <p:spPr bwMode="auto">
          <a:xfrm>
            <a:off x="3656656" y="5337292"/>
            <a:ext cx="216224" cy="45719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ccia a destra 15"/>
          <p:cNvSpPr/>
          <p:nvPr/>
        </p:nvSpPr>
        <p:spPr bwMode="auto">
          <a:xfrm>
            <a:off x="4690340" y="2006842"/>
            <a:ext cx="900000" cy="19802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auto">
          <a:xfrm>
            <a:off x="3368824" y="3789040"/>
            <a:ext cx="348207" cy="41265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 algn="ctr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5540897" y="3808434"/>
            <a:ext cx="348207" cy="41265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 algn="ctr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6"/>
          <p:cNvSpPr/>
          <p:nvPr/>
        </p:nvSpPr>
        <p:spPr bwMode="auto">
          <a:xfrm>
            <a:off x="7431748" y="3371316"/>
            <a:ext cx="2088232" cy="1065796"/>
          </a:xfrm>
          <a:prstGeom prst="rect">
            <a:avLst/>
          </a:prstGeom>
          <a:solidFill>
            <a:srgbClr val="E3C9E3"/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/>
        </p:spPr>
        <p:txBody>
          <a:bodyPr vert="horz" wrap="square" lIns="72000" tIns="180000" rIns="72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сопоставимые продукты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купленные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 рамочных контрактов C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onsip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utoShape 36"/>
          <p:cNvSpPr>
            <a:spLocks noChangeArrowheads="1"/>
          </p:cNvSpPr>
          <p:nvPr/>
        </p:nvSpPr>
        <p:spPr bwMode="auto">
          <a:xfrm rot="5400000">
            <a:off x="8319472" y="4428709"/>
            <a:ext cx="395848" cy="41265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B050"/>
          </a:solidFill>
          <a:ln w="9525" algn="ctr">
            <a:solidFill>
              <a:srgbClr val="002E8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6"/>
          <p:cNvSpPr/>
          <p:nvPr/>
        </p:nvSpPr>
        <p:spPr bwMode="auto">
          <a:xfrm>
            <a:off x="7473280" y="4832960"/>
            <a:ext cx="2088232" cy="1263883"/>
          </a:xfrm>
          <a:prstGeom prst="rect">
            <a:avLst/>
          </a:prstGeom>
          <a:solidFill>
            <a:srgbClr val="E3C9E3"/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/>
        </p:spPr>
        <p:txBody>
          <a:bodyPr vert="horz" wrap="square" lIns="72000" tIns="180000" rIns="72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Расчетная экономия</a:t>
            </a: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%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разница между расчетными ценами на сопоставимую продукцию,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закупленную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или вне рамочных контрактов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61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8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280592" y="980728"/>
            <a:ext cx="4752528" cy="50472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2000" b="1" kern="0" dirty="0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Исследование </a:t>
            </a:r>
            <a:r>
              <a:rPr lang="it-IT" sz="2000" b="1" kern="0" dirty="0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2012</a:t>
            </a:r>
            <a:endParaRPr lang="it-IT" sz="2000" b="1" kern="0" dirty="0">
              <a:solidFill>
                <a:srgbClr val="CC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16496" y="1485454"/>
            <a:ext cx="8928992" cy="48560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вопросника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сделана выборка из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центральных и местных органов, которым было предложено принять участие в информационном исследовании. Данное исследование было направлено на сбор детальной информации об уровне и  составе государственных закупок в отношении следующего набора продукции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которой: офисная мебель, аренда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автомобилей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покупка автомобилей,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ваучеры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питание, топливо, распечатка на бумаге, газ, аренда копировальной техники, персональные компьютеры, телефоны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данных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серверы, осветительные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 программное обеспечение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лазерные принтеры, мобильные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услуги.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участия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«Исследование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г.» характеризовалось удовлетворительным уровнем отклика, который составил свыше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30%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Потенциальные ограничения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отклика может привести к ошибке выборки, если уровень отсутствия отклика будет неравным среди участников в отношении наблюдаемых и ненаблюдаемых характеристик.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3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8584" y="1052736"/>
            <a:ext cx="4680520" cy="504849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оценки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2560" y="1412776"/>
            <a:ext cx="7704856" cy="5040560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defRPr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набора данных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defRPr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Собранные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были разработаны и организованы для того, чтобы: </a:t>
            </a:r>
          </a:p>
          <a:p>
            <a:pPr marL="285750" algn="just">
              <a:spcBef>
                <a:spcPts val="30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однородные переменные, описывающие характеристики товаров через различные государственные органы; </a:t>
            </a:r>
          </a:p>
          <a:p>
            <a:pPr marL="285750" algn="just">
              <a:spcBef>
                <a:spcPts val="30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построить кластеры государственных органов в соответствии с их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географическими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институциональными характеристиками; 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algn="just">
              <a:spcBef>
                <a:spcPts val="30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привязанные ко времени переменные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 инвойсов, чтобы учесть возможные колебания цен на стандартные сезонные продукты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газ); </a:t>
            </a:r>
          </a:p>
          <a:p>
            <a:pPr marL="285750" algn="just">
              <a:spcBef>
                <a:spcPts val="30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был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был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куплен(а) товар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услуга через рамочный контракт 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360000" algn="just">
              <a:spcBef>
                <a:spcPts val="300"/>
              </a:spcBef>
              <a:defRPr/>
            </a:pP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  <a:hlinkClick r:id="rId2" action="ppaction://hlinksldjump"/>
            </a:endParaRPr>
          </a:p>
          <a:p>
            <a:pPr marL="216000" indent="-360000" algn="just">
              <a:spcBef>
                <a:spcPts val="300"/>
              </a:spcBef>
              <a:defRPr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Оценки регрессии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defRPr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рассчитано воздействие характеристик продуктов на цены,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получения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закупочных цен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сопоставимые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продукты, купленные через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 рамочных контрактов 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defRPr/>
            </a:pPr>
            <a:endParaRPr lang="it-IT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spcBef>
                <a:spcPts val="300"/>
              </a:spcBef>
              <a:defRPr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на устойчивость</a:t>
            </a:r>
            <a:endParaRPr lang="it-IT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75" indent="-31750" algn="just">
              <a:spcBef>
                <a:spcPts val="300"/>
              </a:spcBef>
              <a:defRPr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конечном счете выбирается предпочитаемая модель спецификаций в соответствии с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анализом степени согласия индикаторов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35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consip_A4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i Office">
      <a:majorFont>
        <a:latin typeface="Trebuchet MS"/>
        <a:ea typeface=""/>
        <a:cs typeface="Arial"/>
      </a:majorFont>
      <a:minorFont>
        <a:latin typeface="Trebuchet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92963" tIns="196482" rIns="392963" bIns="196482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rebuchet MS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92963" tIns="196482" rIns="392963" bIns="196482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rebuchet MS" pitchFamily="34" charset="0"/>
            <a:cs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PPT_consip_A4</Template>
  <TotalTime>8223</TotalTime>
  <Words>1877</Words>
  <Application>Microsoft Office PowerPoint</Application>
  <PresentationFormat>Лист A4 (210x297 мм)</PresentationFormat>
  <Paragraphs>342</Paragraphs>
  <Slides>26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PPT_consip_A4</vt:lpstr>
      <vt:lpstr>Equazione</vt:lpstr>
      <vt:lpstr>Equation</vt:lpstr>
      <vt:lpstr>(Некоторые) индикаторы эффективности  для централизованных государственных закупок</vt:lpstr>
      <vt:lpstr>Дорожная карта</vt:lpstr>
      <vt:lpstr>Соответствующие индикаторы эффективности (помимо прочего)</vt:lpstr>
      <vt:lpstr>Измерение экономии средств</vt:lpstr>
      <vt:lpstr>Методология оценки экономии, применяемая  Институтом статистики Италии (ISTAT) (1/2) </vt:lpstr>
      <vt:lpstr>Методология оценки экономии, применяемая  Институтом статистики Италии (ISTAT) (2/2) </vt:lpstr>
      <vt:lpstr>Презентация PowerPoint</vt:lpstr>
      <vt:lpstr>Презентация PowerPoint</vt:lpstr>
      <vt:lpstr>Процесс оценки</vt:lpstr>
      <vt:lpstr>Оценки регрессии: Спецификация и выбор модели</vt:lpstr>
      <vt:lpstr>Расчетная экономия</vt:lpstr>
      <vt:lpstr>Вовлечение МСБ: Государственная электронная система закупок Италии (MePA)</vt:lpstr>
      <vt:lpstr>Основной показатель эффективности системы MePA</vt:lpstr>
      <vt:lpstr>Инструменты закупок в системе MePA</vt:lpstr>
      <vt:lpstr>Презентация PowerPoint</vt:lpstr>
      <vt:lpstr>         Эконометрическая модель (1/2)</vt:lpstr>
      <vt:lpstr>         Эконометрическая модель (2/2)</vt:lpstr>
      <vt:lpstr>Основные выводы (1/2)</vt:lpstr>
      <vt:lpstr> Основные выводы (2/2)</vt:lpstr>
      <vt:lpstr>Распределение вероятностей ПЗ по классам поставщиков для МКТ, центр</vt:lpstr>
      <vt:lpstr>Оценка вероятности для уведомлений о неприменении МКТ, а также всех географических территорий, кроме центра</vt:lpstr>
      <vt:lpstr>Основные выводы для экономической политики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Istruzioni per la gestione della classificazione del documento: (da rimuovere)</dc:title>
  <dc:creator>Beritelli</dc:creator>
  <cp:lastModifiedBy>Admin</cp:lastModifiedBy>
  <cp:revision>1134</cp:revision>
  <cp:lastPrinted>2014-03-18T17:39:35Z</cp:lastPrinted>
  <dcterms:created xsi:type="dcterms:W3CDTF">2013-02-13T16:03:57Z</dcterms:created>
  <dcterms:modified xsi:type="dcterms:W3CDTF">2014-05-04T19:10:18Z</dcterms:modified>
</cp:coreProperties>
</file>